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60" r:id="rId2"/>
    <p:sldId id="281" r:id="rId3"/>
    <p:sldId id="279" r:id="rId4"/>
    <p:sldId id="282" r:id="rId5"/>
    <p:sldId id="259" r:id="rId6"/>
    <p:sldId id="262" r:id="rId7"/>
    <p:sldId id="261" r:id="rId8"/>
    <p:sldId id="289" r:id="rId9"/>
    <p:sldId id="264" r:id="rId10"/>
    <p:sldId id="286" r:id="rId11"/>
    <p:sldId id="290" r:id="rId12"/>
    <p:sldId id="291" r:id="rId13"/>
    <p:sldId id="288" r:id="rId14"/>
    <p:sldId id="263" r:id="rId15"/>
    <p:sldId id="278" r:id="rId16"/>
    <p:sldId id="258" r:id="rId17"/>
    <p:sldId id="273" r:id="rId18"/>
    <p:sldId id="271" r:id="rId19"/>
    <p:sldId id="293" r:id="rId20"/>
    <p:sldId id="292" r:id="rId21"/>
    <p:sldId id="256" r:id="rId22"/>
    <p:sldId id="296" r:id="rId23"/>
    <p:sldId id="29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14A"/>
    <a:srgbClr val="F3E96A"/>
    <a:srgbClr val="F3A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1DB209-FD6E-BD43-ACD0-9B5DFE7721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48DCA-2FA9-C64E-9762-57490DD275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217E7-A886-F54C-BA71-1410151FF8E4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99CCF-685D-2E4D-B883-7E47EFD465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72A77-7EC6-4C42-8E62-1BDAED6DA0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544E7-67BC-5A46-9B42-015E0276F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24219-621F-924B-BDB8-1B98769CEDCB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9052B-EB2E-F549-BC88-544F5CC5B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0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95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39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47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1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08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58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94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85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72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7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61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71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76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7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845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7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9052B-EB2E-F549-BC88-544F5CC5B3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8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29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9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17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99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2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88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5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6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26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5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3926A4A-6515-6F4B-A700-07A223E95C8D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37C572A-D101-6E4B-A1E5-E361A62E3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25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tiff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34.pn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tif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rock&#10;&#10;Description automatically generated">
            <a:extLst>
              <a:ext uri="{FF2B5EF4-FFF2-40B4-BE49-F238E27FC236}">
                <a16:creationId xmlns:a16="http://schemas.microsoft.com/office/drawing/2014/main" id="{8F43B410-733E-9147-AF87-6717A87B7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10800" b="493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326D7D-FBB6-874C-9A03-54F24D17E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987" y="4183117"/>
            <a:ext cx="11255074" cy="2333297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/>
              <a:t>PCR-free/Cas9 mitochondrial enrichment</a:t>
            </a:r>
          </a:p>
          <a:p>
            <a:pPr algn="ctr">
              <a:lnSpc>
                <a:spcPct val="90000"/>
              </a:lnSpc>
            </a:pPr>
            <a:r>
              <a:rPr lang="en-US" sz="4000" b="1" dirty="0"/>
              <a:t>&amp; long fragment sequencing</a:t>
            </a:r>
          </a:p>
          <a:p>
            <a:pPr algn="ctr">
              <a:lnSpc>
                <a:spcPct val="90000"/>
              </a:lnSpc>
            </a:pPr>
            <a:r>
              <a:rPr lang="en-US" sz="3000" b="1" dirty="0"/>
              <a:t>January 2021 - Ana &amp; </a:t>
            </a:r>
            <a:r>
              <a:rPr lang="en-US" sz="3000" b="1" dirty="0" err="1"/>
              <a:t>Moncho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085661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643C095-3B38-314B-95C4-FF6C968A3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78" y="1275048"/>
            <a:ext cx="6504977" cy="550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429977-2B3A-7143-97CD-E066D2758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75" y="183172"/>
            <a:ext cx="1184939" cy="5078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5D0A8F-83E0-D443-8945-8D5F50D61DAA}"/>
              </a:ext>
            </a:extLst>
          </p:cNvPr>
          <p:cNvSpPr txBox="1"/>
          <p:nvPr/>
        </p:nvSpPr>
        <p:spPr>
          <a:xfrm>
            <a:off x="1798320" y="262031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to reference, annotate and predict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6B561EC-6FF8-8540-8D06-85424CC7B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32745"/>
              </p:ext>
            </p:extLst>
          </p:nvPr>
        </p:nvGraphicFramePr>
        <p:xfrm>
          <a:off x="7039717" y="132139"/>
          <a:ext cx="4559651" cy="6593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284">
                  <a:extLst>
                    <a:ext uri="{9D8B030D-6E8A-4147-A177-3AD203B41FA5}">
                      <a16:colId xmlns:a16="http://schemas.microsoft.com/office/drawing/2014/main" val="3859722089"/>
                    </a:ext>
                  </a:extLst>
                </a:gridCol>
                <a:gridCol w="638841">
                  <a:extLst>
                    <a:ext uri="{9D8B030D-6E8A-4147-A177-3AD203B41FA5}">
                      <a16:colId xmlns:a16="http://schemas.microsoft.com/office/drawing/2014/main" val="621039310"/>
                    </a:ext>
                  </a:extLst>
                </a:gridCol>
                <a:gridCol w="638841">
                  <a:extLst>
                    <a:ext uri="{9D8B030D-6E8A-4147-A177-3AD203B41FA5}">
                      <a16:colId xmlns:a16="http://schemas.microsoft.com/office/drawing/2014/main" val="2989123311"/>
                    </a:ext>
                  </a:extLst>
                </a:gridCol>
                <a:gridCol w="597752">
                  <a:extLst>
                    <a:ext uri="{9D8B030D-6E8A-4147-A177-3AD203B41FA5}">
                      <a16:colId xmlns:a16="http://schemas.microsoft.com/office/drawing/2014/main" val="3027774579"/>
                    </a:ext>
                  </a:extLst>
                </a:gridCol>
                <a:gridCol w="578563">
                  <a:extLst>
                    <a:ext uri="{9D8B030D-6E8A-4147-A177-3AD203B41FA5}">
                      <a16:colId xmlns:a16="http://schemas.microsoft.com/office/drawing/2014/main" val="3879916672"/>
                    </a:ext>
                  </a:extLst>
                </a:gridCol>
                <a:gridCol w="679185">
                  <a:extLst>
                    <a:ext uri="{9D8B030D-6E8A-4147-A177-3AD203B41FA5}">
                      <a16:colId xmlns:a16="http://schemas.microsoft.com/office/drawing/2014/main" val="3418219989"/>
                    </a:ext>
                  </a:extLst>
                </a:gridCol>
                <a:gridCol w="679185">
                  <a:extLst>
                    <a:ext uri="{9D8B030D-6E8A-4147-A177-3AD203B41FA5}">
                      <a16:colId xmlns:a16="http://schemas.microsoft.com/office/drawing/2014/main" val="3043369452"/>
                    </a:ext>
                  </a:extLst>
                </a:gridCol>
              </a:tblGrid>
              <a:tr h="274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Name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Match</a:t>
                      </a:r>
                    </a:p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Bonito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Match</a:t>
                      </a:r>
                    </a:p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Guppy4.2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Match</a:t>
                      </a:r>
                    </a:p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Guppy4.4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Length Bonito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Length</a:t>
                      </a:r>
                    </a:p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Guppy 4.2</a:t>
                      </a:r>
                    </a:p>
                  </a:txBody>
                  <a:tcPr marL="4570" marR="4570" marT="457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Length</a:t>
                      </a:r>
                    </a:p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Avenir Book" panose="02000503020000020003" pitchFamily="2" charset="0"/>
                        </a:rPr>
                        <a:t>Guppy 4.4</a:t>
                      </a: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652785181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</a:t>
                      </a:r>
                      <a:r>
                        <a:rPr lang="en-US" sz="800" b="0" u="none" strike="noStrike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Phe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98.53%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95.59%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68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374532371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12S rRNA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99.63%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99.05%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941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939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2697876438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tRNA-Val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2401164722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16S rRNA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99.90%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98.35%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1688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1687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1688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4268069912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tRNA-Leu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74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2951420838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ND1 gene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95.18%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975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975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3884048085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tRNA-Ile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97.10%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67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960259838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tRNA-Gln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97.18%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871618151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tRNA-Met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1091656340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ND2 gene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99.93%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99.59%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94.69%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1043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1043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2135231448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tRNA-Trp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3446541921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tRNA-Ala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69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688137907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</a:t>
                      </a:r>
                      <a:r>
                        <a:rPr lang="en-US" sz="800" b="0" u="none" strike="noStrike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Asn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97.22%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1827405579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tRNA-Cys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98.46%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98.41%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64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3621272851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tRNA-Tyr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98.91%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98.24%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97.10%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591565908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COX1 gene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99.22%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97.97%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93.78%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1553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1548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1551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2184178302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tRNA-Ser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94.86%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91.78%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85.33%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4250971454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COX2 gene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95.93%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93.98%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685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689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2153438715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tRNA-Lys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98.51%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98.63%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98.63%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168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74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1640442673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ATP8 gene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98.98%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98.21%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683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168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1529631894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ATP6 gene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99.56%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95.88%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784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680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679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3347719861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COX3 gene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99.78%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96.68%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784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1407169089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</a:t>
                      </a:r>
                      <a:r>
                        <a:rPr lang="en-US" sz="800" b="0" u="none" strike="noStrike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Gly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98.46%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351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1907033024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ND3 gene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96.85%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351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349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689512617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</a:t>
                      </a:r>
                      <a:r>
                        <a:rPr lang="en-US" sz="800" b="0" u="none" strike="noStrike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Arg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98.55%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69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3975349091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ND4 gene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94.93%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Avenir Book" panose="02000503020000020003" pitchFamily="2" charset="0"/>
                        </a:rPr>
                        <a:t>1385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1385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1381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1793044118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tRNA-His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69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1538669090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tRNA-Ser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68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151285092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tRNA-Leu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73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2097270918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ND5 gene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98.25%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98.06%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93.84%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1822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1822</a:t>
                      </a:r>
                      <a:endParaRPr lang="en-US" sz="800" b="0" i="0" u="none" strike="noStrike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2934403649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ND6 gene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96.53%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96.05%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91.93%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517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516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513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3495675207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tRNA-Glu</a:t>
                      </a: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95.77%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89.67%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1692657209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CYTB gene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96.11%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93.67%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93.77%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1146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1142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1158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58350391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</a:t>
                      </a:r>
                      <a:r>
                        <a:rPr lang="en-US" sz="800" b="0" u="none" strike="noStrike" dirty="0" err="1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Thr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95.83%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72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1163141018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tRNA-Pro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100.00%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70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70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3009914815"/>
                  </a:ext>
                </a:extLst>
              </a:tr>
              <a:tr h="1754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kern="1200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  <a:ea typeface="+mn-ea"/>
                          <a:cs typeface="+mn-cs"/>
                        </a:rPr>
                        <a:t>control</a:t>
                      </a:r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 region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98.92%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99.03%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84.55%</a:t>
                      </a:r>
                    </a:p>
                  </a:txBody>
                  <a:tcPr marL="9525" marR="9525" marT="9525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Book" panose="02000503020000020003" pitchFamily="2" charset="0"/>
                        </a:rPr>
                        <a:t>1319</a:t>
                      </a:r>
                    </a:p>
                  </a:txBody>
                  <a:tcPr marL="9525" marR="9525" marT="9525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 panose="02000503020000020003" pitchFamily="2" charset="0"/>
                        </a:rPr>
                        <a:t>1312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chemeClr val="tx2">
                              <a:lumMod val="25000"/>
                            </a:schemeClr>
                          </a:solidFill>
                          <a:effectLst/>
                          <a:latin typeface="Avenir Book" panose="02000503020000020003" pitchFamily="2" charset="0"/>
                        </a:rPr>
                        <a:t>1313</a:t>
                      </a:r>
                      <a:endParaRPr lang="en-US" sz="800" b="0" i="0" u="none" strike="noStrike" dirty="0">
                        <a:solidFill>
                          <a:schemeClr val="tx2">
                            <a:lumMod val="25000"/>
                          </a:schemeClr>
                        </a:solidFill>
                        <a:effectLst/>
                        <a:latin typeface="Avenir Book" panose="02000503020000020003" pitchFamily="2" charset="0"/>
                      </a:endParaRPr>
                    </a:p>
                  </a:txBody>
                  <a:tcPr marL="4570" marR="4570" marT="4570" marB="0" anchor="ctr"/>
                </a:tc>
                <a:extLst>
                  <a:ext uri="{0D108BD9-81ED-4DB2-BD59-A6C34878D82A}">
                    <a16:rowId xmlns:a16="http://schemas.microsoft.com/office/drawing/2014/main" val="359221045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AB600F9-CBA0-FB4D-BD7D-4AFEF0FA6B5A}"/>
              </a:ext>
            </a:extLst>
          </p:cNvPr>
          <p:cNvSpPr/>
          <p:nvPr/>
        </p:nvSpPr>
        <p:spPr>
          <a:xfrm>
            <a:off x="364858" y="729110"/>
            <a:ext cx="66748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Bonito: 864 seq, Mean: 44.1 Std Dev: 61.6, 0X - 264X Consensus: 16,952 bp Ref-Seq: 95.9% (16,279 of 16,977) </a:t>
            </a:r>
          </a:p>
          <a:p>
            <a:r>
              <a:rPr lang="en-US" sz="900" dirty="0"/>
              <a:t>Guppy4.2: 932 seq, Mean: 51.9 Std Dev: 69.6, 0X - 283X Consensus: 16,949 bp Ref-Seq: 99.7% (16,931 of 16,977)</a:t>
            </a:r>
          </a:p>
          <a:p>
            <a:r>
              <a:rPr lang="en-US" sz="900" dirty="0"/>
              <a:t>Guppy4.4: 904 seq, Mean: 51.2 Std Dev: 68.9, 0X - 284X Consensus: 17,078 bp Ref-Seq: 99.7% (16,932 of 16,977)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490AC5-E2AC-FA41-B6A8-0C734EC40756}"/>
              </a:ext>
            </a:extLst>
          </p:cNvPr>
          <p:cNvSpPr txBox="1"/>
          <p:nvPr/>
        </p:nvSpPr>
        <p:spPr>
          <a:xfrm>
            <a:off x="5735320" y="6313725"/>
            <a:ext cx="86360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R9.4.1</a:t>
            </a:r>
          </a:p>
        </p:txBody>
      </p:sp>
    </p:spTree>
    <p:extLst>
      <p:ext uri="{BB962C8B-B14F-4D97-AF65-F5344CB8AC3E}">
        <p14:creationId xmlns:p14="http://schemas.microsoft.com/office/powerpoint/2010/main" val="419182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7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2D92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creen Recording 2021-01-20 at 4.31.18 PM" descr="Screen Recording 2021-01-20 at 4.31.18 PM">
            <a:hlinkClick r:id="" action="ppaction://media"/>
            <a:extLst>
              <a:ext uri="{FF2B5EF4-FFF2-40B4-BE49-F238E27FC236}">
                <a16:creationId xmlns:a16="http://schemas.microsoft.com/office/drawing/2014/main" id="{9A480A1D-7937-8F46-9C74-79886189E1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295" y="786900"/>
            <a:ext cx="8557410" cy="52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F219D-6DCC-A34A-A88A-5A5707414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6" y="0"/>
            <a:ext cx="10893287" cy="65453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5947E7-452A-9943-BF9C-A314973FA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56" y="0"/>
            <a:ext cx="1127076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C84ACB-60F2-004C-9659-7B5647F89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70" y="1166191"/>
            <a:ext cx="11872458" cy="334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1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56429-34E7-3648-8169-1E4E8877CBFE}"/>
              </a:ext>
            </a:extLst>
          </p:cNvPr>
          <p:cNvSpPr txBox="1"/>
          <p:nvPr/>
        </p:nvSpPr>
        <p:spPr>
          <a:xfrm>
            <a:off x="451514" y="5151992"/>
            <a:ext cx="10930487" cy="67344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cell R9.4.1 </a:t>
            </a:r>
            <a:r>
              <a:rPr lang="en-US" sz="2200" b="1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Sebastes pinniger </a:t>
            </a:r>
            <a:r>
              <a:rPr lang="en-US" sz="2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consensus vs </a:t>
            </a:r>
            <a:r>
              <a:rPr lang="en-US" sz="2200" b="1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S. nigrocinctus </a:t>
            </a:r>
            <a:r>
              <a:rPr lang="en-US" sz="2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 </a:t>
            </a:r>
            <a:r>
              <a:rPr lang="en-US" sz="2200" b="1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S. aleutianus 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7198AA70-55A6-8F48-A170-3493BA08B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5" y="492368"/>
            <a:ext cx="11749130" cy="396533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93070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A87A-7B53-8D4A-8ACA-89A93618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40" y="384089"/>
            <a:ext cx="8486260" cy="970450"/>
          </a:xfrm>
        </p:spPr>
        <p:txBody>
          <a:bodyPr/>
          <a:lstStyle/>
          <a:p>
            <a:r>
              <a:rPr lang="en-US" dirty="0"/>
              <a:t>Data analysis - Bioinformatics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CE093-6251-9A4B-9621-5A36B4391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140" y="2873189"/>
            <a:ext cx="8679721" cy="23853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Fast5 to </a:t>
            </a:r>
            <a:r>
              <a:rPr lang="en-US" dirty="0" err="1"/>
              <a:t>Fasta</a:t>
            </a:r>
            <a:r>
              <a:rPr lang="en-US" dirty="0"/>
              <a:t>: </a:t>
            </a:r>
            <a:r>
              <a:rPr lang="en-US" dirty="0" err="1"/>
              <a:t>MinKNOW</a:t>
            </a:r>
            <a:r>
              <a:rPr lang="en-US" dirty="0"/>
              <a:t> (Guppy and Bonito)</a:t>
            </a:r>
          </a:p>
          <a:p>
            <a:r>
              <a:rPr lang="en-US" dirty="0"/>
              <a:t>Adapter trimming: </a:t>
            </a:r>
            <a:r>
              <a:rPr lang="en-US" dirty="0" err="1"/>
              <a:t>Porechop</a:t>
            </a:r>
            <a:endParaRPr lang="en-US" dirty="0"/>
          </a:p>
          <a:p>
            <a:r>
              <a:rPr lang="en-US" dirty="0" err="1"/>
              <a:t>Nanopolish</a:t>
            </a:r>
            <a:endParaRPr lang="en-US" dirty="0"/>
          </a:p>
          <a:p>
            <a:r>
              <a:rPr lang="en-US" dirty="0" err="1"/>
              <a:t>Canu</a:t>
            </a:r>
            <a:endParaRPr lang="en-US" dirty="0"/>
          </a:p>
          <a:p>
            <a:r>
              <a:rPr lang="en-US" dirty="0" err="1"/>
              <a:t>dinumt</a:t>
            </a:r>
            <a:r>
              <a:rPr lang="en-US" dirty="0"/>
              <a:t> (to identify </a:t>
            </a:r>
            <a:r>
              <a:rPr lang="en-US" dirty="0" err="1"/>
              <a:t>NumtS</a:t>
            </a:r>
            <a:r>
              <a:rPr lang="en-US"/>
              <a:t>)?</a:t>
            </a:r>
            <a:endParaRPr lang="en-US" dirty="0"/>
          </a:p>
          <a:p>
            <a:r>
              <a:rPr lang="en-US" dirty="0"/>
              <a:t>Map to reference genome: Minimap2 (in </a:t>
            </a:r>
            <a:r>
              <a:rPr lang="en-US" dirty="0" err="1"/>
              <a:t>Geneious</a:t>
            </a:r>
            <a:r>
              <a:rPr lang="en-US" dirty="0"/>
              <a:t>)</a:t>
            </a:r>
          </a:p>
          <a:p>
            <a:r>
              <a:rPr lang="en-US" dirty="0"/>
              <a:t>Annotation: </a:t>
            </a:r>
            <a:r>
              <a:rPr lang="en-US" dirty="0" err="1"/>
              <a:t>Geneious</a:t>
            </a:r>
            <a:r>
              <a:rPr lang="en-US" dirty="0"/>
              <a:t> /</a:t>
            </a:r>
            <a:r>
              <a:rPr lang="en-US" dirty="0" err="1"/>
              <a:t>MitoFish</a:t>
            </a:r>
            <a:r>
              <a:rPr lang="en-US" dirty="0"/>
              <a:t>/MITOS/</a:t>
            </a:r>
            <a:r>
              <a:rPr lang="en-US" dirty="0" err="1"/>
              <a:t>GeSeq</a:t>
            </a:r>
            <a:r>
              <a:rPr lang="en-US" dirty="0"/>
              <a:t>/</a:t>
            </a:r>
            <a:r>
              <a:rPr lang="en-US" dirty="0" err="1"/>
              <a:t>MitoZ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FF2B-1DA3-AF43-AA14-FEBEDAD8D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094" y="2447949"/>
            <a:ext cx="850479" cy="850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46599-757F-D14C-87E1-FCD866805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33" y="3983997"/>
            <a:ext cx="949093" cy="9490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0058C-A206-C340-B32F-4E159F8DB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681" y="5258539"/>
            <a:ext cx="1798552" cy="541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04E05-7FFD-7643-B300-5A46D8A31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586" y="3365901"/>
            <a:ext cx="1780283" cy="45309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E05F3F-AB69-5A47-BB7F-96E44C206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29" y="619759"/>
            <a:ext cx="4267160" cy="615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D88141-FF7A-9247-B5A3-93A80F6B5B91}"/>
              </a:ext>
            </a:extLst>
          </p:cNvPr>
          <p:cNvSpPr/>
          <p:nvPr/>
        </p:nvSpPr>
        <p:spPr>
          <a:xfrm>
            <a:off x="1709529" y="6212301"/>
            <a:ext cx="61598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López-Girona et al. (2020). "CRISPR-Cas9 enrichment and long read sequencing for fine mapping in plants." Plant Methods 16(1): 1-13.</a:t>
            </a:r>
          </a:p>
        </p:txBody>
      </p:sp>
    </p:spTree>
    <p:extLst>
      <p:ext uri="{BB962C8B-B14F-4D97-AF65-F5344CB8AC3E}">
        <p14:creationId xmlns:p14="http://schemas.microsoft.com/office/powerpoint/2010/main" val="300997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ACB4FA-CC80-DD48-BE1E-2A040AD29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 r="2836"/>
          <a:stretch/>
        </p:blipFill>
        <p:spPr bwMode="auto">
          <a:xfrm>
            <a:off x="844862" y="862942"/>
            <a:ext cx="5325036" cy="415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DFC01B0-E77B-BE41-8E0B-0D92F22E4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r="2351"/>
          <a:stretch/>
        </p:blipFill>
        <p:spPr bwMode="auto">
          <a:xfrm>
            <a:off x="6371292" y="862942"/>
            <a:ext cx="4961965" cy="415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D2D26D-A6B0-C744-A972-2823C0022BA7}"/>
              </a:ext>
            </a:extLst>
          </p:cNvPr>
          <p:cNvSpPr txBox="1"/>
          <p:nvPr/>
        </p:nvSpPr>
        <p:spPr>
          <a:xfrm>
            <a:off x="1611983" y="6261439"/>
            <a:ext cx="9441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pore occupancy in flow cell and </a:t>
            </a:r>
            <a:r>
              <a:rPr lang="en-US" dirty="0" err="1"/>
              <a:t>flongle</a:t>
            </a:r>
            <a:r>
              <a:rPr lang="en-US" dirty="0"/>
              <a:t> that kills the pores</a:t>
            </a:r>
          </a:p>
        </p:txBody>
      </p:sp>
    </p:spTree>
    <p:extLst>
      <p:ext uri="{BB962C8B-B14F-4D97-AF65-F5344CB8AC3E}">
        <p14:creationId xmlns:p14="http://schemas.microsoft.com/office/powerpoint/2010/main" val="4246650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911B-09AE-DB4C-8819-8E7D3548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722393"/>
          </a:xfrm>
        </p:spPr>
        <p:txBody>
          <a:bodyPr/>
          <a:lstStyle/>
          <a:p>
            <a:r>
              <a:rPr lang="en-US" dirty="0"/>
              <a:t>Challenges and considerations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79AFE-E791-A24A-8F01-336F3FE22223}"/>
              </a:ext>
            </a:extLst>
          </p:cNvPr>
          <p:cNvSpPr txBox="1"/>
          <p:nvPr/>
        </p:nvSpPr>
        <p:spPr>
          <a:xfrm>
            <a:off x="509015" y="2421016"/>
            <a:ext cx="11173968" cy="4436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Coverage between 0x and 284x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regions are well covered but COI, COII, ND5 and </a:t>
            </a:r>
            <a:r>
              <a:rPr lang="en-US" dirty="0" err="1"/>
              <a:t>cytb</a:t>
            </a:r>
            <a:r>
              <a:rPr lang="en-US" dirty="0"/>
              <a:t> that have some fragments at 1x-3x (&gt;93 % with </a:t>
            </a:r>
            <a:r>
              <a:rPr lang="en-US" dirty="0" err="1"/>
              <a:t>aleutianus</a:t>
            </a:r>
            <a:r>
              <a:rPr lang="en-US" dirty="0"/>
              <a:t>). All genes except D-loop &gt; 95 % match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Aiming longer fragments and more coverage in certain regions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&lt;1% pore occupancy (or 3% with adapters) -&gt; multiple samples in one run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ONT long fragments error vs Illumina genome skimming (&lt;300bp) PCR bias at AT-rich regions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Long fragment will guarantee mitochondrial origin and avoid nuclear mitochondrial segments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11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911B-09AE-DB4C-8819-8E7D3548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72239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AF61E-65DE-3B48-AA6B-3CB3A0676401}"/>
              </a:ext>
            </a:extLst>
          </p:cNvPr>
          <p:cNvSpPr txBox="1"/>
          <p:nvPr/>
        </p:nvSpPr>
        <p:spPr>
          <a:xfrm>
            <a:off x="394390" y="2737887"/>
            <a:ext cx="10751377" cy="390880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lvl1pPr>
            <a:lvl2pPr marL="7429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/>
            </a:lvl2pPr>
            <a:lvl3pPr marL="1143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/>
            </a:lvl3pPr>
            <a:lvl4pPr marL="16002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4pPr>
            <a:lvl5pPr marL="20574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5pPr>
            <a:lvl6pPr marL="24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6pPr>
            <a:lvl7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7pPr>
            <a:lvl8pPr marL="3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8pPr>
            <a:lvl9pPr marL="36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9pPr>
          </a:lstStyle>
          <a:p>
            <a:r>
              <a:rPr lang="en-US" dirty="0"/>
              <a:t>Increase the yield (and on-target/off-target ratio?)</a:t>
            </a:r>
          </a:p>
          <a:p>
            <a:r>
              <a:rPr lang="en-US" dirty="0"/>
              <a:t>Validate the method and build mitogenome database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liver or muscle with </a:t>
            </a:r>
            <a:r>
              <a:rPr lang="en-US" u="sng" dirty="0"/>
              <a:t>phenol-chloroform</a:t>
            </a:r>
            <a:r>
              <a:rPr lang="en-US" dirty="0"/>
              <a:t> extraction to get high [long fragment DNA] (use phase lock or wide-bore tips) vs </a:t>
            </a:r>
            <a:r>
              <a:rPr lang="en-US" u="sng" dirty="0"/>
              <a:t>mitochondrial DNA isolation kit</a:t>
            </a:r>
          </a:p>
          <a:p>
            <a:r>
              <a:rPr lang="en-US" dirty="0"/>
              <a:t>12 barcoded species </a:t>
            </a:r>
            <a:r>
              <a:rPr lang="en-US" dirty="0" err="1"/>
              <a:t>MinION</a:t>
            </a:r>
            <a:r>
              <a:rPr lang="en-US" dirty="0"/>
              <a:t> vs 1-3 species </a:t>
            </a:r>
            <a:r>
              <a:rPr lang="en-US" dirty="0" err="1"/>
              <a:t>Flongle</a:t>
            </a:r>
            <a:endParaRPr lang="en-US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177E4225-EF5D-DA4E-BA88-8CB385DBA388}"/>
              </a:ext>
            </a:extLst>
          </p:cNvPr>
          <p:cNvSpPr/>
          <p:nvPr/>
        </p:nvSpPr>
        <p:spPr>
          <a:xfrm>
            <a:off x="1874964" y="4269055"/>
            <a:ext cx="813916" cy="560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BD41FE-5D3E-4A44-8829-25E7C559A1F3}"/>
              </a:ext>
            </a:extLst>
          </p:cNvPr>
          <p:cNvGrpSpPr/>
          <p:nvPr/>
        </p:nvGrpSpPr>
        <p:grpSpPr>
          <a:xfrm>
            <a:off x="5966897" y="447188"/>
            <a:ext cx="6001196" cy="3390072"/>
            <a:chOff x="5966897" y="447188"/>
            <a:chExt cx="6001196" cy="339007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FA11BF1-A167-E248-BD84-A0EE29A5D9FC}"/>
                </a:ext>
              </a:extLst>
            </p:cNvPr>
            <p:cNvGrpSpPr/>
            <p:nvPr/>
          </p:nvGrpSpPr>
          <p:grpSpPr>
            <a:xfrm>
              <a:off x="5966897" y="447188"/>
              <a:ext cx="6001196" cy="3390072"/>
              <a:chOff x="5966897" y="447188"/>
              <a:chExt cx="6001196" cy="339007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241B3E9-3B6E-3B4E-A28A-8FC8683BE569}"/>
                  </a:ext>
                </a:extLst>
              </p:cNvPr>
              <p:cNvGrpSpPr/>
              <p:nvPr/>
            </p:nvGrpSpPr>
            <p:grpSpPr>
              <a:xfrm>
                <a:off x="5966897" y="447188"/>
                <a:ext cx="6001196" cy="3390072"/>
                <a:chOff x="5966897" y="447188"/>
                <a:chExt cx="6001196" cy="339007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C80AF7D-3D61-F84D-90AE-537C641BF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66897" y="447188"/>
                  <a:ext cx="6001196" cy="3390072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8A5753-0CBF-174C-9183-43B212DFCF65}"/>
                    </a:ext>
                  </a:extLst>
                </p:cNvPr>
                <p:cNvSpPr txBox="1"/>
                <p:nvPr/>
              </p:nvSpPr>
              <p:spPr>
                <a:xfrm>
                  <a:off x="9947868" y="500607"/>
                  <a:ext cx="202022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  <a:latin typeface="Avenir Book" panose="02000503020000020003" pitchFamily="2" charset="0"/>
                    </a:rPr>
                    <a:t>Hartmann et al (2011)</a:t>
                  </a:r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2A441E-4E20-3943-B52C-B41FFE3E48AB}"/>
                  </a:ext>
                </a:extLst>
              </p:cNvPr>
              <p:cNvSpPr/>
              <p:nvPr/>
            </p:nvSpPr>
            <p:spPr>
              <a:xfrm>
                <a:off x="6095999" y="469829"/>
                <a:ext cx="23230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i="1" dirty="0" err="1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Nothobranchius</a:t>
                </a:r>
                <a:r>
                  <a:rPr lang="en-US" sz="1600" i="1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sz="1600" i="1" dirty="0" err="1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furzeri</a:t>
                </a:r>
                <a:r>
                  <a:rPr lang="en-US" sz="1600" i="1" dirty="0">
                    <a:solidFill>
                      <a:schemeClr val="bg1"/>
                    </a:solidFill>
                    <a:latin typeface="Avenir Book" panose="02000503020000020003" pitchFamily="2" charset="0"/>
                  </a:rPr>
                  <a:t> 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FB705F-437E-E147-96C6-AB86DD526B04}"/>
                </a:ext>
              </a:extLst>
            </p:cNvPr>
            <p:cNvSpPr txBox="1"/>
            <p:nvPr/>
          </p:nvSpPr>
          <p:spPr>
            <a:xfrm>
              <a:off x="6238239" y="3434080"/>
              <a:ext cx="608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16S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814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69F5A-59DF-2A43-9174-630AFE99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016" y="447188"/>
            <a:ext cx="9751981" cy="970450"/>
          </a:xfrm>
        </p:spPr>
        <p:txBody>
          <a:bodyPr/>
          <a:lstStyle/>
          <a:p>
            <a:r>
              <a:rPr lang="en-US" sz="4800" dirty="0"/>
              <a:t>eDNA: free PCR sequencing?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B746-A674-E44A-9321-A492868AA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16554"/>
            <a:ext cx="10554574" cy="1112446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E42FF-0527-6A43-BAD4-6D797872DBB7}"/>
              </a:ext>
            </a:extLst>
          </p:cNvPr>
          <p:cNvSpPr txBox="1"/>
          <p:nvPr/>
        </p:nvSpPr>
        <p:spPr>
          <a:xfrm>
            <a:off x="712988" y="2405763"/>
            <a:ext cx="10935093" cy="346951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lvl1pPr>
            <a:lvl2pPr marL="742950" indent="-28575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/>
            </a:lvl2pPr>
            <a:lvl3pPr marL="1143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/>
            </a:lvl3pPr>
            <a:lvl4pPr marL="16002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4pPr>
            <a:lvl5pPr marL="20574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5pPr>
            <a:lvl6pPr marL="24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6pPr>
            <a:lvl7pPr marL="28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7pPr>
            <a:lvl8pPr marL="32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8pPr>
            <a:lvl9pPr marL="3600000" indent="-2286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/>
            </a:lvl9pPr>
          </a:lstStyle>
          <a:p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450107F-9CC1-6249-A951-6602FF5DF4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70"/>
          <a:stretch/>
        </p:blipFill>
        <p:spPr>
          <a:xfrm>
            <a:off x="382937" y="3596779"/>
            <a:ext cx="7877658" cy="29298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55226A-A1E6-A349-8847-F5B9BAE2C38F}"/>
              </a:ext>
            </a:extLst>
          </p:cNvPr>
          <p:cNvSpPr txBox="1"/>
          <p:nvPr/>
        </p:nvSpPr>
        <p:spPr>
          <a:xfrm>
            <a:off x="1630016" y="2228671"/>
            <a:ext cx="8814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Aim</a:t>
            </a:r>
            <a:r>
              <a:rPr lang="en-GB" dirty="0"/>
              <a:t>: </a:t>
            </a:r>
            <a:r>
              <a:rPr lang="en-GB" dirty="0" err="1"/>
              <a:t>nCATS</a:t>
            </a:r>
            <a:r>
              <a:rPr lang="en-GB" dirty="0"/>
              <a:t> on eDNA samples for identification and population genetics</a:t>
            </a:r>
          </a:p>
          <a:p>
            <a:endParaRPr lang="en-GB" dirty="0"/>
          </a:p>
          <a:p>
            <a:r>
              <a:rPr lang="en-GB" u="sng" dirty="0"/>
              <a:t>Constraints</a:t>
            </a:r>
            <a:r>
              <a:rPr lang="en-GB" dirty="0"/>
              <a:t>: low [target DNA] + inaccuracy of single sequences vs consensus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34F160-C5F9-504D-B8EA-3705CBDCE66A}"/>
              </a:ext>
            </a:extLst>
          </p:cNvPr>
          <p:cNvSpPr/>
          <p:nvPr/>
        </p:nvSpPr>
        <p:spPr>
          <a:xfrm>
            <a:off x="8327900" y="3793882"/>
            <a:ext cx="36502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JrnshvAdvTT86d47313"/>
              </a:rPr>
              <a:t>Typical DNA preparations comprise approximately 0.1% </a:t>
            </a:r>
            <a:r>
              <a:rPr lang="en-US" dirty="0" err="1">
                <a:latin typeface="JrnshvAdvTT86d47313"/>
              </a:rPr>
              <a:t>mtDNA</a:t>
            </a:r>
            <a:r>
              <a:rPr lang="en-US" dirty="0">
                <a:latin typeface="JrnshvAdvTT86d47313"/>
              </a:rPr>
              <a:t>, even though there are hundreds to tens of thousands copies of </a:t>
            </a:r>
            <a:r>
              <a:rPr lang="en-US" dirty="0" err="1">
                <a:latin typeface="JrnshvAdvTT86d47313"/>
              </a:rPr>
              <a:t>mtDNA</a:t>
            </a:r>
            <a:r>
              <a:rPr lang="en-US" dirty="0">
                <a:latin typeface="JrnshvAdvTT86d47313"/>
              </a:rPr>
              <a:t> per cell </a:t>
            </a:r>
          </a:p>
          <a:p>
            <a:endParaRPr lang="en-US" dirty="0">
              <a:latin typeface="JrnshvAdvTT86d47313"/>
            </a:endParaRPr>
          </a:p>
          <a:p>
            <a:r>
              <a:rPr lang="en-US" dirty="0">
                <a:latin typeface="JrnshvAdvTT86d47313"/>
              </a:rPr>
              <a:t>eDNA sample library tested had 1632 copies of the 12S fragment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903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910F7-BB1E-BA47-B546-9BF9EC050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63" y="1305089"/>
            <a:ext cx="4230213" cy="338828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Test extraction methods:</a:t>
            </a:r>
            <a:br>
              <a:rPr lang="en-US" dirty="0"/>
            </a:br>
            <a:r>
              <a:rPr lang="en-US" sz="2000" dirty="0"/>
              <a:t>- Phenol-chloroform</a:t>
            </a:r>
            <a:br>
              <a:rPr lang="en-US" sz="2000" dirty="0"/>
            </a:br>
            <a:r>
              <a:rPr lang="en-US" sz="2000" dirty="0"/>
              <a:t>- Mitochondrial DNA isolation kit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F5A3-1935-BB48-97BF-8B3BB30A1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9153" y="770507"/>
            <a:ext cx="4969696" cy="5412595"/>
          </a:xfrm>
          <a:effectLst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/>
              <a:t>Tissue (fresh liver/muscle):</a:t>
            </a:r>
          </a:p>
          <a:p>
            <a:r>
              <a:rPr lang="en-US" sz="2000" dirty="0"/>
              <a:t>DNA yield</a:t>
            </a:r>
          </a:p>
          <a:p>
            <a:r>
              <a:rPr lang="en-US" sz="2000" dirty="0"/>
              <a:t>Ratio on/off target</a:t>
            </a:r>
          </a:p>
          <a:p>
            <a:r>
              <a:rPr lang="en-US" sz="2000" dirty="0"/>
              <a:t>Length of fragments</a:t>
            </a:r>
          </a:p>
          <a:p>
            <a:r>
              <a:rPr lang="en-US" sz="2000" dirty="0"/>
              <a:t>Best number of guide RNAs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eDNA:</a:t>
            </a:r>
          </a:p>
          <a:p>
            <a:r>
              <a:rPr lang="en-US" sz="2000" dirty="0"/>
              <a:t>gDNA depletion (exonuclease)       or </a:t>
            </a:r>
            <a:r>
              <a:rPr lang="en-US" sz="2000" dirty="0" err="1"/>
              <a:t>mitDNA</a:t>
            </a:r>
            <a:r>
              <a:rPr lang="en-US" sz="2000" dirty="0"/>
              <a:t> isolation kit/procedure</a:t>
            </a:r>
          </a:p>
          <a:p>
            <a:r>
              <a:rPr lang="en-US" sz="2000" dirty="0" err="1"/>
              <a:t>mitDNA</a:t>
            </a:r>
            <a:r>
              <a:rPr lang="en-US" sz="2000" dirty="0"/>
              <a:t> amplification (REPLI-g single cell, Phi29) – 8 h incubation</a:t>
            </a:r>
          </a:p>
          <a:p>
            <a:r>
              <a:rPr lang="en-US" sz="2000" dirty="0"/>
              <a:t>linearize and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26C3F-2CC7-2243-A314-CED1A360D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869" y="987482"/>
            <a:ext cx="2715768" cy="1344305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7687F2-3C17-E54D-A6E7-D959D23348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95" r="47869" b="78271"/>
          <a:stretch/>
        </p:blipFill>
        <p:spPr>
          <a:xfrm>
            <a:off x="10060261" y="3923252"/>
            <a:ext cx="1972210" cy="103363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A8842D-93B7-5840-A3E4-3B6ED312C953}"/>
              </a:ext>
            </a:extLst>
          </p:cNvPr>
          <p:cNvSpPr txBox="1">
            <a:spLocks/>
          </p:cNvSpPr>
          <p:nvPr/>
        </p:nvSpPr>
        <p:spPr>
          <a:xfrm>
            <a:off x="459735" y="722700"/>
            <a:ext cx="3563625" cy="722393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Next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8088E-3ED9-7F4F-8137-372DABE93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552" y="418440"/>
            <a:ext cx="6368897" cy="235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06B70D-80DD-7D49-8AF5-F616EA785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51" y="3625311"/>
            <a:ext cx="2934394" cy="32134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771EDB6-1547-F343-A9E4-06F6CAB47AB0}"/>
              </a:ext>
            </a:extLst>
          </p:cNvPr>
          <p:cNvGrpSpPr/>
          <p:nvPr/>
        </p:nvGrpSpPr>
        <p:grpSpPr>
          <a:xfrm>
            <a:off x="-33242" y="4063"/>
            <a:ext cx="4641817" cy="3602050"/>
            <a:chOff x="-33242" y="4063"/>
            <a:chExt cx="4641817" cy="36020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836D59-7B08-1945-B0B8-6A773CD1F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3242" y="4063"/>
              <a:ext cx="4641817" cy="36020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571119-DF87-0244-836A-16ED6BE5C585}"/>
                </a:ext>
              </a:extLst>
            </p:cNvPr>
            <p:cNvSpPr/>
            <p:nvPr/>
          </p:nvSpPr>
          <p:spPr>
            <a:xfrm>
              <a:off x="2119181" y="54071"/>
              <a:ext cx="2341308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 err="1">
                  <a:latin typeface="Arial" panose="020B0604020202020204" pitchFamily="34" charset="0"/>
                  <a:cs typeface="Arial" panose="020B0604020202020204" pitchFamily="34" charset="0"/>
                </a:rPr>
                <a:t>Koolman</a:t>
              </a: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 &amp; </a:t>
              </a:r>
              <a:r>
                <a:rPr lang="en-US" sz="700" dirty="0" err="1">
                  <a:latin typeface="Arial" panose="020B0604020202020204" pitchFamily="34" charset="0"/>
                  <a:cs typeface="Arial" panose="020B0604020202020204" pitchFamily="34" charset="0"/>
                </a:rPr>
                <a:t>Roehm</a:t>
              </a:r>
              <a:r>
                <a:rPr lang="en-US" sz="700" dirty="0">
                  <a:latin typeface="Arial" panose="020B0604020202020204" pitchFamily="34" charset="0"/>
                  <a:cs typeface="Arial" panose="020B0604020202020204" pitchFamily="34" charset="0"/>
                </a:rPr>
                <a:t> (2005). Color Atlas of Biochemistry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445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A881-61F4-F948-90D6-205C8E26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 to CRISPR-Cas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113A8-6CB7-414B-BAD9-E582F7F85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0" y="2249214"/>
            <a:ext cx="9858000" cy="442485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Ishino</a:t>
            </a:r>
            <a:r>
              <a:rPr lang="en-US" dirty="0"/>
              <a:t> Y, Shinagawa H, et al. (1987) Nucleotide sequence of the </a:t>
            </a:r>
            <a:r>
              <a:rPr lang="en-US" dirty="0" err="1"/>
              <a:t>iap</a:t>
            </a:r>
            <a:r>
              <a:rPr lang="en-US" dirty="0"/>
              <a:t> gene, responsible for alkaline phosphatase isozyme conversion in Escherichia coli, and identification of the gene product. J </a:t>
            </a:r>
            <a:r>
              <a:rPr lang="en-US" dirty="0" err="1"/>
              <a:t>Bacteriol</a:t>
            </a:r>
            <a:r>
              <a:rPr lang="en-US" dirty="0"/>
              <a:t> 169(12):5429–5433. </a:t>
            </a:r>
          </a:p>
          <a:p>
            <a:r>
              <a:rPr lang="en-US" dirty="0"/>
              <a:t>CRISPR: Clustered Regularly Interspaced Short Palindromic Repeat - Mojica 1992. Found tandem repeats in halophile bacteria that coincided with </a:t>
            </a:r>
            <a:r>
              <a:rPr lang="en-US" dirty="0" err="1"/>
              <a:t>Ishino’s</a:t>
            </a:r>
            <a:r>
              <a:rPr lang="en-US" dirty="0"/>
              <a:t> sequence that must have had a function. In 1995 realized it had viral sequences from a common E.coli virus.</a:t>
            </a:r>
          </a:p>
          <a:p>
            <a:r>
              <a:rPr lang="en-US" dirty="0"/>
              <a:t>Mojica, F.J., </a:t>
            </a:r>
            <a:r>
              <a:rPr lang="en-US" dirty="0" err="1"/>
              <a:t>Díez-Villaseñor</a:t>
            </a:r>
            <a:r>
              <a:rPr lang="en-US" dirty="0"/>
              <a:t>, C., García-Martínez, J. </a:t>
            </a:r>
            <a:r>
              <a:rPr lang="en-US" i="1" dirty="0"/>
              <a:t>et al.</a:t>
            </a:r>
            <a:r>
              <a:rPr lang="en-US" dirty="0"/>
              <a:t> Intervening Sequences of Regularly Spaced Prokaryotic Repeats Derive from Foreign Genetic Elements. </a:t>
            </a:r>
            <a:r>
              <a:rPr lang="en-US" i="1" dirty="0"/>
              <a:t>J Mol </a:t>
            </a:r>
            <a:r>
              <a:rPr lang="en-US" i="1" dirty="0" err="1"/>
              <a:t>Evol</a:t>
            </a:r>
            <a:r>
              <a:rPr lang="en-US" dirty="0"/>
              <a:t> </a:t>
            </a:r>
            <a:r>
              <a:rPr lang="en-US" b="1" dirty="0"/>
              <a:t>60, </a:t>
            </a:r>
            <a:r>
              <a:rPr lang="en-US" dirty="0"/>
              <a:t>174–182 (2005). – </a:t>
            </a:r>
            <a:r>
              <a:rPr lang="en-US" u="sng" dirty="0"/>
              <a:t>60 strains of 50 species described</a:t>
            </a:r>
          </a:p>
          <a:p>
            <a:r>
              <a:rPr lang="en-US" dirty="0" err="1"/>
              <a:t>Hille</a:t>
            </a:r>
            <a:r>
              <a:rPr lang="en-US" dirty="0"/>
              <a:t> F and Charpentier E (2016) CRISPR-Cas: biology, mechanisms and relevance. </a:t>
            </a:r>
            <a:r>
              <a:rPr lang="en-US" dirty="0" err="1"/>
              <a:t>Philos</a:t>
            </a:r>
            <a:r>
              <a:rPr lang="en-US" dirty="0"/>
              <a:t> Trans R Soc </a:t>
            </a:r>
            <a:r>
              <a:rPr lang="en-US" dirty="0" err="1"/>
              <a:t>Lond</a:t>
            </a:r>
            <a:r>
              <a:rPr lang="en-US" dirty="0"/>
              <a:t> B Biol Sci 371(1707):20150496. </a:t>
            </a:r>
          </a:p>
          <a:p>
            <a:pPr marL="0" indent="0">
              <a:buNone/>
            </a:pPr>
            <a:r>
              <a:rPr lang="en-US" dirty="0"/>
              <a:t>CRISPR is a natural immune process used by bacteria to defend themselves against invading viruses -&gt; could adapt CRISPR/Cas-dependent genome editing</a:t>
            </a:r>
            <a:br>
              <a:rPr lang="en-US" dirty="0"/>
            </a:br>
            <a:r>
              <a:rPr lang="en-US" dirty="0"/>
              <a:t>for use in mammalian cells</a:t>
            </a:r>
          </a:p>
        </p:txBody>
      </p:sp>
    </p:spTree>
    <p:extLst>
      <p:ext uri="{BB962C8B-B14F-4D97-AF65-F5344CB8AC3E}">
        <p14:creationId xmlns:p14="http://schemas.microsoft.com/office/powerpoint/2010/main" val="249559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CE0B-9358-604F-AC3D-9EA87CEB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301B1-2290-3340-B5BC-25C21DD1B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22287"/>
            <a:ext cx="11125200" cy="3730457"/>
          </a:xfrm>
        </p:spPr>
        <p:txBody>
          <a:bodyPr/>
          <a:lstStyle/>
          <a:p>
            <a:r>
              <a:rPr lang="en-US" dirty="0"/>
              <a:t>Build databases</a:t>
            </a:r>
          </a:p>
          <a:p>
            <a:r>
              <a:rPr lang="en-US" dirty="0"/>
              <a:t>eDNA metabarcoding? Population genetics?</a:t>
            </a:r>
          </a:p>
          <a:p>
            <a:r>
              <a:rPr lang="en-US" dirty="0"/>
              <a:t>Could eDNA serve as a field method to confirm/correct acoustic signals?</a:t>
            </a:r>
          </a:p>
          <a:p>
            <a:r>
              <a:rPr lang="en-US" dirty="0"/>
              <a:t>Long reads from Nanopore preserve gene order and thus can support Illumina reads</a:t>
            </a:r>
          </a:p>
          <a:p>
            <a:r>
              <a:rPr lang="en-US" dirty="0"/>
              <a:t>Aging analysis by </a:t>
            </a:r>
            <a:r>
              <a:rPr lang="en-US" dirty="0" err="1"/>
              <a:t>nCATS</a:t>
            </a:r>
            <a:r>
              <a:rPr lang="en-US" dirty="0"/>
              <a:t> – biopsy tissue to study fitness (age associated deletions/shorter fragments in many vertebrates and mitochondria number decrease)</a:t>
            </a:r>
          </a:p>
          <a:p>
            <a:r>
              <a:rPr lang="en-US" dirty="0"/>
              <a:t> Signal and isolation of target single cells sorting using Cas and FACS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E80B8-1DAA-1245-9060-E3DC54E87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408" y="4795241"/>
            <a:ext cx="3745992" cy="1868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FC8821-908E-8543-9940-F59517DF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089" y="194552"/>
            <a:ext cx="4866312" cy="2941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B2BA0-C937-7D43-9519-EF3C614A7391}"/>
              </a:ext>
            </a:extLst>
          </p:cNvPr>
          <p:cNvSpPr txBox="1"/>
          <p:nvPr/>
        </p:nvSpPr>
        <p:spPr>
          <a:xfrm>
            <a:off x="10591042" y="194552"/>
            <a:ext cx="12717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Avenir Book" panose="02000503020000020003" pitchFamily="2" charset="0"/>
              </a:rPr>
              <a:t>Gan et al 2019</a:t>
            </a:r>
          </a:p>
        </p:txBody>
      </p:sp>
    </p:spTree>
    <p:extLst>
      <p:ext uri="{BB962C8B-B14F-4D97-AF65-F5344CB8AC3E}">
        <p14:creationId xmlns:p14="http://schemas.microsoft.com/office/powerpoint/2010/main" val="312489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F611655D-86DD-44E5-9999-B2135809D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11443580-A880-4C5F-9EB1-FC254EC65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0" y="4672012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9C2F6-F122-1D43-98CD-027325BB7DBB}"/>
              </a:ext>
            </a:extLst>
          </p:cNvPr>
          <p:cNvSpPr txBox="1">
            <a:spLocks/>
          </p:cNvSpPr>
          <p:nvPr/>
        </p:nvSpPr>
        <p:spPr>
          <a:xfrm>
            <a:off x="1229710" y="5428282"/>
            <a:ext cx="10541876" cy="91996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</a:rPr>
              <a:t>FACS – fluorescence activated cell selection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dCas9 does not cut the DNA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B295574-B921-7B43-9040-E485E7CC5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685" y="307400"/>
            <a:ext cx="5578329" cy="4392936"/>
          </a:xfrm>
          <a:prstGeom prst="roundRect">
            <a:avLst>
              <a:gd name="adj" fmla="val 6451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5C65A-409C-3143-B45F-4E0B1E7E2017}"/>
              </a:ext>
            </a:extLst>
          </p:cNvPr>
          <p:cNvSpPr/>
          <p:nvPr/>
        </p:nvSpPr>
        <p:spPr>
          <a:xfrm>
            <a:off x="559441" y="252435"/>
            <a:ext cx="5465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Transfection/electroporation with dCas9 </a:t>
            </a:r>
            <a:r>
              <a:rPr lang="en-US" dirty="0" err="1"/>
              <a:t>tracrRNA</a:t>
            </a:r>
            <a:r>
              <a:rPr lang="en-US" dirty="0"/>
              <a:t> – ATTO™ 550 RNP at 1.5 µM for 24 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67A2D-F829-D748-A5E3-DA395D5588B8}"/>
              </a:ext>
            </a:extLst>
          </p:cNvPr>
          <p:cNvSpPr txBox="1"/>
          <p:nvPr/>
        </p:nvSpPr>
        <p:spPr>
          <a:xfrm>
            <a:off x="9433391" y="756271"/>
            <a:ext cx="1765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microfluidics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1E2CF9-9427-804E-AEE2-4E5CEDAAEE31}"/>
              </a:ext>
            </a:extLst>
          </p:cNvPr>
          <p:cNvGrpSpPr/>
          <p:nvPr/>
        </p:nvGrpSpPr>
        <p:grpSpPr>
          <a:xfrm>
            <a:off x="1006009" y="1053586"/>
            <a:ext cx="3683084" cy="3530776"/>
            <a:chOff x="1006009" y="1053586"/>
            <a:chExt cx="3683084" cy="35307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9CF2D8-FEB6-A44E-8C99-10F1E0B59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6009" y="1053586"/>
              <a:ext cx="3683084" cy="353077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4D1859-17D9-CA4B-8687-438691723B9A}"/>
                </a:ext>
              </a:extLst>
            </p:cNvPr>
            <p:cNvSpPr txBox="1"/>
            <p:nvPr/>
          </p:nvSpPr>
          <p:spPr>
            <a:xfrm>
              <a:off x="1006009" y="4212689"/>
              <a:ext cx="1236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Ishii et al 2019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925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D233-A283-1341-95AB-737F4285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8" y="292007"/>
            <a:ext cx="2230594" cy="970450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DA6FF6-21B4-484B-9003-D750B69B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1" y="2357081"/>
            <a:ext cx="1909118" cy="945013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F724CBE-CA67-6F4F-B649-C32D101C7D4F}"/>
              </a:ext>
            </a:extLst>
          </p:cNvPr>
          <p:cNvGrpSpPr/>
          <p:nvPr/>
        </p:nvGrpSpPr>
        <p:grpSpPr>
          <a:xfrm>
            <a:off x="3164567" y="1764664"/>
            <a:ext cx="1453455" cy="1555022"/>
            <a:chOff x="3164567" y="1764664"/>
            <a:chExt cx="1453455" cy="155502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F17FDD9-83E1-0B4C-B024-CD21D0592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623" b="89238" l="9524" r="89796">
                          <a14:foregroundMark x1="42857" y1="16143" x2="42857" y2="16143"/>
                          <a14:foregroundMark x1="47619" y1="8969" x2="47619" y2="8969"/>
                          <a14:foregroundMark x1="59184" y1="7623" x2="59184" y2="7623"/>
                          <a14:foregroundMark x1="53061" y1="20179" x2="53061" y2="20179"/>
                          <a14:foregroundMark x1="34014" y1="7623" x2="34014" y2="7623"/>
                          <a14:foregroundMark x1="15646" y1="10762" x2="15646" y2="10762"/>
                          <a14:foregroundMark x1="33333" y1="12108" x2="33333" y2="12108"/>
                          <a14:foregroundMark x1="48299" y1="12108" x2="48299" y2="12108"/>
                          <a14:foregroundMark x1="62585" y1="12108" x2="62585" y2="12108"/>
                          <a14:foregroundMark x1="64626" y1="10762" x2="64626" y2="10762"/>
                          <a14:foregroundMark x1="49660" y1="12108" x2="49660" y2="12108"/>
                          <a14:foregroundMark x1="31293" y1="12108" x2="66667" y2="8072"/>
                          <a14:foregroundMark x1="65306" y1="11211" x2="64626" y2="13901"/>
                          <a14:foregroundMark x1="67347" y1="9417" x2="62585" y2="15695"/>
                          <a14:foregroundMark x1="67347" y1="10314" x2="66667" y2="13901"/>
                          <a14:foregroundMark x1="28491" y1="10725" x2="28571" y2="10762"/>
                          <a14:foregroundMark x1="21769" y1="7623" x2="23063" y2="8220"/>
                          <a14:backgroundMark x1="20408" y1="14350" x2="20408" y2="14350"/>
                          <a14:backgroundMark x1="16327" y1="13901" x2="23129" y2="15247"/>
                          <a14:backgroundMark x1="12245" y1="11211" x2="12245" y2="11211"/>
                          <a14:backgroundMark x1="13605" y1="12556" x2="13605" y2="12556"/>
                          <a14:backgroundMark x1="12245" y1="12108" x2="12245" y2="14350"/>
                          <a14:backgroundMark x1="12245" y1="12556" x2="14286" y2="121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00575" y="1764664"/>
              <a:ext cx="694592" cy="110549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59284A6-FC55-E641-BD19-F52377BC600F}"/>
                </a:ext>
              </a:extLst>
            </p:cNvPr>
            <p:cNvSpPr txBox="1"/>
            <p:nvPr/>
          </p:nvSpPr>
          <p:spPr>
            <a:xfrm>
              <a:off x="3164567" y="2765688"/>
              <a:ext cx="14534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PCI  / </a:t>
              </a:r>
              <a:r>
                <a:rPr lang="en-US" sz="1050" b="1" dirty="0" err="1">
                  <a:latin typeface="+mj-lt"/>
                </a:rPr>
                <a:t>Circulomics</a:t>
              </a:r>
              <a:r>
                <a:rPr lang="en-US" sz="1050" b="1" dirty="0">
                  <a:latin typeface="+mj-lt"/>
                </a:rPr>
                <a:t> (+SRE)</a:t>
              </a:r>
            </a:p>
            <a:p>
              <a:endParaRPr lang="en-US" sz="900" b="1" dirty="0"/>
            </a:p>
          </p:txBody>
        </p:sp>
      </p:grpSp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15A84C38-E4C9-5941-A3BD-911528976E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95" r="47869" b="78271"/>
          <a:stretch/>
        </p:blipFill>
        <p:spPr>
          <a:xfrm>
            <a:off x="231717" y="4951742"/>
            <a:ext cx="1852137" cy="97045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2BBB9C36-8F7E-3844-A89E-FA6DB4CD34A7}"/>
              </a:ext>
            </a:extLst>
          </p:cNvPr>
          <p:cNvSpPr/>
          <p:nvPr/>
        </p:nvSpPr>
        <p:spPr>
          <a:xfrm rot="19731140">
            <a:off x="2511971" y="2448976"/>
            <a:ext cx="811588" cy="183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4DAF350-2D8F-7C4E-8558-190C86EFF568}"/>
              </a:ext>
            </a:extLst>
          </p:cNvPr>
          <p:cNvSpPr/>
          <p:nvPr/>
        </p:nvSpPr>
        <p:spPr>
          <a:xfrm rot="2387905" flipV="1">
            <a:off x="2458920" y="3158262"/>
            <a:ext cx="1022735" cy="1578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un 31">
            <a:extLst>
              <a:ext uri="{FF2B5EF4-FFF2-40B4-BE49-F238E27FC236}">
                <a16:creationId xmlns:a16="http://schemas.microsoft.com/office/drawing/2014/main" id="{8E2C7AEB-698D-194B-B812-969CBEEEE969}"/>
              </a:ext>
            </a:extLst>
          </p:cNvPr>
          <p:cNvSpPr/>
          <p:nvPr/>
        </p:nvSpPr>
        <p:spPr>
          <a:xfrm>
            <a:off x="4060000" y="1720689"/>
            <a:ext cx="209536" cy="196340"/>
          </a:xfrm>
          <a:prstGeom prst="sun">
            <a:avLst/>
          </a:prstGeom>
          <a:solidFill>
            <a:srgbClr val="FCF14A"/>
          </a:solidFill>
          <a:ln>
            <a:solidFill>
              <a:srgbClr val="FCF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80FE2C-A22C-C246-B284-BE860C08A393}"/>
              </a:ext>
            </a:extLst>
          </p:cNvPr>
          <p:cNvGrpSpPr/>
          <p:nvPr/>
        </p:nvGrpSpPr>
        <p:grpSpPr>
          <a:xfrm>
            <a:off x="3186649" y="3557895"/>
            <a:ext cx="1970944" cy="845904"/>
            <a:chOff x="3253110" y="3378714"/>
            <a:chExt cx="1970944" cy="8459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10D237-F9F4-E242-8B6F-8483526E709F}"/>
                </a:ext>
              </a:extLst>
            </p:cNvPr>
            <p:cNvSpPr txBox="1"/>
            <p:nvPr/>
          </p:nvSpPr>
          <p:spPr>
            <a:xfrm>
              <a:off x="3253110" y="3970702"/>
              <a:ext cx="19709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 err="1"/>
                <a:t>Mit</a:t>
              </a:r>
              <a:r>
                <a:rPr lang="en-US" sz="1050" b="1" dirty="0"/>
                <a:t> ext. kit / plasmid kit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39F99B-5959-5E4B-9AE7-5D960EE7DFEB}"/>
                </a:ext>
              </a:extLst>
            </p:cNvPr>
            <p:cNvGrpSpPr/>
            <p:nvPr/>
          </p:nvGrpSpPr>
          <p:grpSpPr>
            <a:xfrm>
              <a:off x="3466769" y="3378714"/>
              <a:ext cx="1151253" cy="619760"/>
              <a:chOff x="3519541" y="3337332"/>
              <a:chExt cx="1151253" cy="61976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68013DC-8112-7549-8596-A1DBBBA11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9541" y="3449587"/>
                <a:ext cx="1151253" cy="507505"/>
              </a:xfrm>
              <a:prstGeom prst="rect">
                <a:avLst/>
              </a:prstGeom>
            </p:spPr>
          </p:pic>
          <p:sp>
            <p:nvSpPr>
              <p:cNvPr id="33" name="Sun 32">
                <a:extLst>
                  <a:ext uri="{FF2B5EF4-FFF2-40B4-BE49-F238E27FC236}">
                    <a16:creationId xmlns:a16="http://schemas.microsoft.com/office/drawing/2014/main" id="{9910F367-FDBA-0C49-A78C-89596A4A27C1}"/>
                  </a:ext>
                </a:extLst>
              </p:cNvPr>
              <p:cNvSpPr/>
              <p:nvPr/>
            </p:nvSpPr>
            <p:spPr>
              <a:xfrm>
                <a:off x="4457741" y="3337332"/>
                <a:ext cx="209536" cy="196340"/>
              </a:xfrm>
              <a:prstGeom prst="sun">
                <a:avLst/>
              </a:prstGeom>
              <a:solidFill>
                <a:srgbClr val="FCF14A"/>
              </a:solidFill>
              <a:ln>
                <a:solidFill>
                  <a:srgbClr val="FCF1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7" name="Sun 36">
            <a:extLst>
              <a:ext uri="{FF2B5EF4-FFF2-40B4-BE49-F238E27FC236}">
                <a16:creationId xmlns:a16="http://schemas.microsoft.com/office/drawing/2014/main" id="{858332A7-B548-DE4F-ACE1-09A478286018}"/>
              </a:ext>
            </a:extLst>
          </p:cNvPr>
          <p:cNvSpPr/>
          <p:nvPr/>
        </p:nvSpPr>
        <p:spPr>
          <a:xfrm>
            <a:off x="8500540" y="304690"/>
            <a:ext cx="209536" cy="196340"/>
          </a:xfrm>
          <a:prstGeom prst="sun">
            <a:avLst/>
          </a:prstGeom>
          <a:solidFill>
            <a:srgbClr val="FCF14A"/>
          </a:solidFill>
          <a:ln>
            <a:solidFill>
              <a:srgbClr val="FCF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0AEFC4-2346-E542-B234-A8F9D023B45B}"/>
              </a:ext>
            </a:extLst>
          </p:cNvPr>
          <p:cNvSpPr txBox="1"/>
          <p:nvPr/>
        </p:nvSpPr>
        <p:spPr>
          <a:xfrm>
            <a:off x="8778124" y="264360"/>
            <a:ext cx="3232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Tapestation</a:t>
            </a:r>
            <a:r>
              <a:rPr lang="en-US" sz="1200" dirty="0"/>
              <a:t> and Qubit (broad range)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E5E83BE-1175-724C-8C82-DB68B510D67C}"/>
              </a:ext>
            </a:extLst>
          </p:cNvPr>
          <p:cNvSpPr txBox="1"/>
          <p:nvPr/>
        </p:nvSpPr>
        <p:spPr>
          <a:xfrm>
            <a:off x="3473198" y="6493213"/>
            <a:ext cx="8791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err="1"/>
              <a:t>Mit</a:t>
            </a:r>
            <a:r>
              <a:rPr lang="en-US" sz="1050" b="1" dirty="0"/>
              <a:t> ext. kit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AF1100B-7FFC-0B44-B524-DDE5A62F23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6388" y="5432698"/>
            <a:ext cx="1396321" cy="10136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27087B1-9FCC-CD44-A24C-9103E67CA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646" y="5908318"/>
            <a:ext cx="1151253" cy="5075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23AB711-3E00-B841-9F01-CCE3715E5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9097" y="3988301"/>
            <a:ext cx="1396321" cy="1094716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65F520FC-C510-344A-9832-8BE1DD1E005A}"/>
              </a:ext>
            </a:extLst>
          </p:cNvPr>
          <p:cNvGrpSpPr/>
          <p:nvPr/>
        </p:nvGrpSpPr>
        <p:grpSpPr>
          <a:xfrm>
            <a:off x="3030332" y="4448766"/>
            <a:ext cx="694592" cy="1266034"/>
            <a:chOff x="5388755" y="2020343"/>
            <a:chExt cx="928577" cy="1613216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CB32C06-B952-E842-A609-52C14AD13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623" b="89238" l="9524" r="89796">
                          <a14:foregroundMark x1="42857" y1="16143" x2="42857" y2="16143"/>
                          <a14:foregroundMark x1="47619" y1="8969" x2="47619" y2="8969"/>
                          <a14:foregroundMark x1="59184" y1="7623" x2="59184" y2="7623"/>
                          <a14:foregroundMark x1="53061" y1="20179" x2="53061" y2="20179"/>
                          <a14:foregroundMark x1="34014" y1="7623" x2="34014" y2="7623"/>
                          <a14:foregroundMark x1="15646" y1="10762" x2="15646" y2="10762"/>
                          <a14:foregroundMark x1="33333" y1="12108" x2="33333" y2="12108"/>
                          <a14:foregroundMark x1="48299" y1="12108" x2="48299" y2="12108"/>
                          <a14:foregroundMark x1="62585" y1="12108" x2="62585" y2="12108"/>
                          <a14:foregroundMark x1="64626" y1="10762" x2="64626" y2="10762"/>
                          <a14:foregroundMark x1="49660" y1="12108" x2="49660" y2="12108"/>
                          <a14:foregroundMark x1="31293" y1="12108" x2="66667" y2="8072"/>
                          <a14:foregroundMark x1="65306" y1="11211" x2="64626" y2="13901"/>
                          <a14:foregroundMark x1="67347" y1="9417" x2="62585" y2="15695"/>
                          <a14:foregroundMark x1="67347" y1="10314" x2="66667" y2="13901"/>
                          <a14:foregroundMark x1="28491" y1="10725" x2="28571" y2="10762"/>
                          <a14:foregroundMark x1="21769" y1="7623" x2="23063" y2="8220"/>
                          <a14:backgroundMark x1="20408" y1="14350" x2="20408" y2="14350"/>
                          <a14:backgroundMark x1="16327" y1="13901" x2="23129" y2="15247"/>
                          <a14:backgroundMark x1="12245" y1="11211" x2="12245" y2="11211"/>
                          <a14:backgroundMark x1="13605" y1="12556" x2="13605" y2="12556"/>
                          <a14:backgroundMark x1="12245" y1="12108" x2="12245" y2="14350"/>
                          <a14:backgroundMark x1="12245" y1="12556" x2="14286" y2="121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88755" y="2020343"/>
              <a:ext cx="928577" cy="1408657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414805-A139-284D-811D-8D0B56294A3B}"/>
                </a:ext>
              </a:extLst>
            </p:cNvPr>
            <p:cNvSpPr txBox="1"/>
            <p:nvPr/>
          </p:nvSpPr>
          <p:spPr>
            <a:xfrm>
              <a:off x="5582434" y="3310012"/>
              <a:ext cx="569663" cy="323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PCI</a:t>
              </a:r>
              <a:endParaRPr lang="en-US" sz="900" b="1" dirty="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6E168C91-5106-A844-803F-5380A7ABF31D}"/>
              </a:ext>
            </a:extLst>
          </p:cNvPr>
          <p:cNvSpPr txBox="1"/>
          <p:nvPr/>
        </p:nvSpPr>
        <p:spPr>
          <a:xfrm>
            <a:off x="4101951" y="5262535"/>
            <a:ext cx="15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gDNA depletion</a:t>
            </a:r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0AE08E97-2B44-9146-84E9-E4A5E00C0DBC}"/>
              </a:ext>
            </a:extLst>
          </p:cNvPr>
          <p:cNvSpPr/>
          <p:nvPr/>
        </p:nvSpPr>
        <p:spPr>
          <a:xfrm rot="20415898">
            <a:off x="7389697" y="4914186"/>
            <a:ext cx="1190622" cy="161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42FF54DB-B84C-424B-BB6A-52C5304AED2E}"/>
              </a:ext>
            </a:extLst>
          </p:cNvPr>
          <p:cNvSpPr/>
          <p:nvPr/>
        </p:nvSpPr>
        <p:spPr>
          <a:xfrm rot="970619" flipV="1">
            <a:off x="7365801" y="5457198"/>
            <a:ext cx="1160314" cy="148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E42E52B-FCF9-D144-8328-4981D6838A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9587" y="5392168"/>
            <a:ext cx="1396321" cy="1094716"/>
          </a:xfrm>
          <a:prstGeom prst="rect">
            <a:avLst/>
          </a:prstGeom>
        </p:spPr>
      </p:pic>
      <p:sp>
        <p:nvSpPr>
          <p:cNvPr id="72" name="Cross 71">
            <a:extLst>
              <a:ext uri="{FF2B5EF4-FFF2-40B4-BE49-F238E27FC236}">
                <a16:creationId xmlns:a16="http://schemas.microsoft.com/office/drawing/2014/main" id="{D12F49E1-35A6-7E49-8546-41D6630A7AEA}"/>
              </a:ext>
            </a:extLst>
          </p:cNvPr>
          <p:cNvSpPr/>
          <p:nvPr/>
        </p:nvSpPr>
        <p:spPr>
          <a:xfrm>
            <a:off x="10208772" y="5754860"/>
            <a:ext cx="386607" cy="369332"/>
          </a:xfrm>
          <a:prstGeom prst="plus">
            <a:avLst>
              <a:gd name="adj" fmla="val 37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664DBFBB-96E0-8341-A3BC-675FC88687C2}"/>
              </a:ext>
            </a:extLst>
          </p:cNvPr>
          <p:cNvSpPr/>
          <p:nvPr/>
        </p:nvSpPr>
        <p:spPr>
          <a:xfrm flipV="1">
            <a:off x="4871654" y="6251459"/>
            <a:ext cx="3674463" cy="164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>
            <a:extLst>
              <a:ext uri="{FF2B5EF4-FFF2-40B4-BE49-F238E27FC236}">
                <a16:creationId xmlns:a16="http://schemas.microsoft.com/office/drawing/2014/main" id="{DE96227E-B3C4-AB4C-A18E-12B32AB16EE0}"/>
              </a:ext>
            </a:extLst>
          </p:cNvPr>
          <p:cNvSpPr/>
          <p:nvPr/>
        </p:nvSpPr>
        <p:spPr>
          <a:xfrm>
            <a:off x="3590913" y="4466450"/>
            <a:ext cx="209536" cy="196340"/>
          </a:xfrm>
          <a:prstGeom prst="sun">
            <a:avLst/>
          </a:prstGeom>
          <a:solidFill>
            <a:srgbClr val="FCF14A"/>
          </a:solidFill>
          <a:ln>
            <a:solidFill>
              <a:srgbClr val="FCF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Sun 74">
            <a:extLst>
              <a:ext uri="{FF2B5EF4-FFF2-40B4-BE49-F238E27FC236}">
                <a16:creationId xmlns:a16="http://schemas.microsoft.com/office/drawing/2014/main" id="{259C91FD-F815-854C-8334-D45C67117250}"/>
              </a:ext>
            </a:extLst>
          </p:cNvPr>
          <p:cNvSpPr/>
          <p:nvPr/>
        </p:nvSpPr>
        <p:spPr>
          <a:xfrm>
            <a:off x="4298846" y="5796063"/>
            <a:ext cx="209536" cy="196340"/>
          </a:xfrm>
          <a:prstGeom prst="sun">
            <a:avLst/>
          </a:prstGeom>
          <a:solidFill>
            <a:srgbClr val="FCF14A"/>
          </a:solidFill>
          <a:ln>
            <a:solidFill>
              <a:srgbClr val="FCF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un 75">
            <a:extLst>
              <a:ext uri="{FF2B5EF4-FFF2-40B4-BE49-F238E27FC236}">
                <a16:creationId xmlns:a16="http://schemas.microsoft.com/office/drawing/2014/main" id="{B395E1A9-C9D3-CB47-8602-8C813DBE57CC}"/>
              </a:ext>
            </a:extLst>
          </p:cNvPr>
          <p:cNvSpPr/>
          <p:nvPr/>
        </p:nvSpPr>
        <p:spPr>
          <a:xfrm>
            <a:off x="7008350" y="5072249"/>
            <a:ext cx="209536" cy="196340"/>
          </a:xfrm>
          <a:prstGeom prst="sun">
            <a:avLst/>
          </a:prstGeom>
          <a:solidFill>
            <a:srgbClr val="FCF14A"/>
          </a:solidFill>
          <a:ln>
            <a:solidFill>
              <a:srgbClr val="FCF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un 76">
            <a:extLst>
              <a:ext uri="{FF2B5EF4-FFF2-40B4-BE49-F238E27FC236}">
                <a16:creationId xmlns:a16="http://schemas.microsoft.com/office/drawing/2014/main" id="{82197D17-6DC9-0F47-8929-786EA71C0170}"/>
              </a:ext>
            </a:extLst>
          </p:cNvPr>
          <p:cNvSpPr/>
          <p:nvPr/>
        </p:nvSpPr>
        <p:spPr>
          <a:xfrm>
            <a:off x="9908158" y="4004850"/>
            <a:ext cx="209536" cy="196340"/>
          </a:xfrm>
          <a:prstGeom prst="sun">
            <a:avLst/>
          </a:prstGeom>
          <a:solidFill>
            <a:srgbClr val="FCF14A"/>
          </a:solidFill>
          <a:ln>
            <a:solidFill>
              <a:srgbClr val="FCF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un 77">
            <a:extLst>
              <a:ext uri="{FF2B5EF4-FFF2-40B4-BE49-F238E27FC236}">
                <a16:creationId xmlns:a16="http://schemas.microsoft.com/office/drawing/2014/main" id="{88233006-531A-7545-8485-7E32DC092C37}"/>
              </a:ext>
            </a:extLst>
          </p:cNvPr>
          <p:cNvSpPr/>
          <p:nvPr/>
        </p:nvSpPr>
        <p:spPr>
          <a:xfrm>
            <a:off x="11776734" y="5428984"/>
            <a:ext cx="209536" cy="196340"/>
          </a:xfrm>
          <a:prstGeom prst="sun">
            <a:avLst/>
          </a:prstGeom>
          <a:solidFill>
            <a:srgbClr val="FCF14A"/>
          </a:solidFill>
          <a:ln>
            <a:solidFill>
              <a:srgbClr val="FCF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BF5F2F81-96DA-FC4E-91D3-6249F9F4A0B2}"/>
              </a:ext>
            </a:extLst>
          </p:cNvPr>
          <p:cNvSpPr/>
          <p:nvPr/>
        </p:nvSpPr>
        <p:spPr>
          <a:xfrm rot="19731140">
            <a:off x="2277826" y="5088613"/>
            <a:ext cx="811588" cy="183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3E671EF7-009F-624C-969E-3DE16AB7C0F0}"/>
              </a:ext>
            </a:extLst>
          </p:cNvPr>
          <p:cNvSpPr/>
          <p:nvPr/>
        </p:nvSpPr>
        <p:spPr>
          <a:xfrm rot="2387905" flipV="1">
            <a:off x="2232357" y="5748071"/>
            <a:ext cx="877498" cy="186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F42724C-AC2D-3644-A79C-451022B22CFB}"/>
              </a:ext>
            </a:extLst>
          </p:cNvPr>
          <p:cNvGrpSpPr/>
          <p:nvPr/>
        </p:nvGrpSpPr>
        <p:grpSpPr>
          <a:xfrm>
            <a:off x="3517426" y="4829906"/>
            <a:ext cx="599965" cy="506000"/>
            <a:chOff x="2208917" y="5311349"/>
            <a:chExt cx="877498" cy="846233"/>
          </a:xfrm>
        </p:grpSpPr>
        <p:sp>
          <p:nvSpPr>
            <p:cNvPr id="83" name="Right Arrow 82">
              <a:extLst>
                <a:ext uri="{FF2B5EF4-FFF2-40B4-BE49-F238E27FC236}">
                  <a16:creationId xmlns:a16="http://schemas.microsoft.com/office/drawing/2014/main" id="{C5BCE623-A3D4-1E48-91C4-050AF60668ED}"/>
                </a:ext>
              </a:extLst>
            </p:cNvPr>
            <p:cNvSpPr/>
            <p:nvPr/>
          </p:nvSpPr>
          <p:spPr>
            <a:xfrm rot="19731140">
              <a:off x="2254386" y="5311349"/>
              <a:ext cx="811588" cy="1839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56A1265C-F7F7-FC4F-B9A2-B25D03AB9650}"/>
                </a:ext>
              </a:extLst>
            </p:cNvPr>
            <p:cNvSpPr/>
            <p:nvPr/>
          </p:nvSpPr>
          <p:spPr>
            <a:xfrm rot="2387905" flipV="1">
              <a:off x="2208917" y="5970807"/>
              <a:ext cx="877498" cy="1867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6" name="Cross 85">
            <a:extLst>
              <a:ext uri="{FF2B5EF4-FFF2-40B4-BE49-F238E27FC236}">
                <a16:creationId xmlns:a16="http://schemas.microsoft.com/office/drawing/2014/main" id="{377D10E6-5852-9F4E-9B4B-0F5ED8AF732A}"/>
              </a:ext>
            </a:extLst>
          </p:cNvPr>
          <p:cNvSpPr/>
          <p:nvPr/>
        </p:nvSpPr>
        <p:spPr>
          <a:xfrm>
            <a:off x="5475724" y="5296671"/>
            <a:ext cx="209536" cy="203248"/>
          </a:xfrm>
          <a:prstGeom prst="plus">
            <a:avLst>
              <a:gd name="adj" fmla="val 37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B32DEC6-1779-DA49-B021-D00A5B4C05F4}"/>
              </a:ext>
            </a:extLst>
          </p:cNvPr>
          <p:cNvSpPr txBox="1"/>
          <p:nvPr/>
        </p:nvSpPr>
        <p:spPr>
          <a:xfrm>
            <a:off x="5716182" y="5256276"/>
            <a:ext cx="15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REPLIg</a:t>
            </a:r>
            <a:r>
              <a:rPr lang="en-US" sz="1200" dirty="0"/>
              <a:t> single cell</a:t>
            </a:r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171FCC82-DE17-F446-94A2-F4BAEA0448CB}"/>
              </a:ext>
            </a:extLst>
          </p:cNvPr>
          <p:cNvSpPr/>
          <p:nvPr/>
        </p:nvSpPr>
        <p:spPr>
          <a:xfrm>
            <a:off x="7456277" y="4619961"/>
            <a:ext cx="924522" cy="169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Sun 90">
            <a:extLst>
              <a:ext uri="{FF2B5EF4-FFF2-40B4-BE49-F238E27FC236}">
                <a16:creationId xmlns:a16="http://schemas.microsoft.com/office/drawing/2014/main" id="{5EF3823D-8285-E143-B9E8-F48B07E9DC37}"/>
              </a:ext>
            </a:extLst>
          </p:cNvPr>
          <p:cNvSpPr/>
          <p:nvPr/>
        </p:nvSpPr>
        <p:spPr>
          <a:xfrm>
            <a:off x="7196785" y="4423621"/>
            <a:ext cx="209536" cy="196340"/>
          </a:xfrm>
          <a:prstGeom prst="sun">
            <a:avLst/>
          </a:prstGeom>
          <a:solidFill>
            <a:srgbClr val="FCF14A"/>
          </a:solidFill>
          <a:ln>
            <a:solidFill>
              <a:srgbClr val="FCF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A8D0BACA-0BF3-A34B-9EF3-B2B517F410E6}"/>
              </a:ext>
            </a:extLst>
          </p:cNvPr>
          <p:cNvSpPr/>
          <p:nvPr/>
        </p:nvSpPr>
        <p:spPr>
          <a:xfrm>
            <a:off x="6814673" y="5977831"/>
            <a:ext cx="1731443" cy="185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Sun 94">
            <a:extLst>
              <a:ext uri="{FF2B5EF4-FFF2-40B4-BE49-F238E27FC236}">
                <a16:creationId xmlns:a16="http://schemas.microsoft.com/office/drawing/2014/main" id="{2FD7B6B3-6DF5-9B41-915F-CFCA47F84B08}"/>
              </a:ext>
            </a:extLst>
          </p:cNvPr>
          <p:cNvSpPr/>
          <p:nvPr/>
        </p:nvSpPr>
        <p:spPr>
          <a:xfrm>
            <a:off x="6449761" y="5735298"/>
            <a:ext cx="209536" cy="196340"/>
          </a:xfrm>
          <a:prstGeom prst="sun">
            <a:avLst/>
          </a:prstGeom>
          <a:solidFill>
            <a:srgbClr val="FCF14A"/>
          </a:solidFill>
          <a:ln>
            <a:solidFill>
              <a:srgbClr val="FCF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ross 95">
            <a:extLst>
              <a:ext uri="{FF2B5EF4-FFF2-40B4-BE49-F238E27FC236}">
                <a16:creationId xmlns:a16="http://schemas.microsoft.com/office/drawing/2014/main" id="{8C8892BE-95B7-FE41-803E-C3648E52A011}"/>
              </a:ext>
            </a:extLst>
          </p:cNvPr>
          <p:cNvSpPr/>
          <p:nvPr/>
        </p:nvSpPr>
        <p:spPr>
          <a:xfrm>
            <a:off x="4917135" y="5959720"/>
            <a:ext cx="209536" cy="203248"/>
          </a:xfrm>
          <a:prstGeom prst="plus">
            <a:avLst>
              <a:gd name="adj" fmla="val 37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734EFAA-0CB3-194A-865B-1C549B76E3BD}"/>
              </a:ext>
            </a:extLst>
          </p:cNvPr>
          <p:cNvSpPr txBox="1"/>
          <p:nvPr/>
        </p:nvSpPr>
        <p:spPr>
          <a:xfrm>
            <a:off x="5157593" y="5919325"/>
            <a:ext cx="15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REPLIg</a:t>
            </a:r>
            <a:r>
              <a:rPr lang="en-US" sz="1200" dirty="0"/>
              <a:t> single cell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853CA-D853-1C4F-8049-145A15F89DB8}"/>
              </a:ext>
            </a:extLst>
          </p:cNvPr>
          <p:cNvSpPr txBox="1"/>
          <p:nvPr/>
        </p:nvSpPr>
        <p:spPr>
          <a:xfrm>
            <a:off x="3153108" y="792106"/>
            <a:ext cx="4107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PCI could be replaced by </a:t>
            </a:r>
            <a:r>
              <a:rPr lang="en-US" sz="1050" dirty="0" err="1"/>
              <a:t>Circulomics</a:t>
            </a:r>
            <a:r>
              <a:rPr lang="en-US" sz="1050" dirty="0"/>
              <a:t> HMW kit @ remote lab</a:t>
            </a:r>
          </a:p>
          <a:p>
            <a:r>
              <a:rPr lang="en-US" sz="1050" dirty="0"/>
              <a:t>Try </a:t>
            </a:r>
            <a:r>
              <a:rPr lang="en-US" sz="1050" dirty="0" err="1"/>
              <a:t>Ampure</a:t>
            </a:r>
            <a:r>
              <a:rPr lang="en-US" sz="1050" dirty="0"/>
              <a:t> for size selection as in </a:t>
            </a:r>
            <a:r>
              <a:rPr lang="en-US" sz="1050" dirty="0" err="1"/>
              <a:t>Quispe-Tintaya</a:t>
            </a:r>
            <a:r>
              <a:rPr lang="en-US" sz="1050" dirty="0"/>
              <a:t> that uses 0.4X and Qiagen Spin miniprep kit for plasmids</a:t>
            </a:r>
          </a:p>
          <a:p>
            <a:endParaRPr lang="en-US" sz="105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839A79-90C2-1140-A795-6971F28842AA}"/>
              </a:ext>
            </a:extLst>
          </p:cNvPr>
          <p:cNvSpPr txBox="1"/>
          <p:nvPr/>
        </p:nvSpPr>
        <p:spPr>
          <a:xfrm>
            <a:off x="8809097" y="3988301"/>
            <a:ext cx="923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LSK109</a:t>
            </a:r>
          </a:p>
        </p:txBody>
      </p:sp>
      <p:sp>
        <p:nvSpPr>
          <p:cNvPr id="70" name="Cross 69">
            <a:extLst>
              <a:ext uri="{FF2B5EF4-FFF2-40B4-BE49-F238E27FC236}">
                <a16:creationId xmlns:a16="http://schemas.microsoft.com/office/drawing/2014/main" id="{1CC7BC8D-0C73-A040-AF2F-256297653327}"/>
              </a:ext>
            </a:extLst>
          </p:cNvPr>
          <p:cNvSpPr/>
          <p:nvPr/>
        </p:nvSpPr>
        <p:spPr>
          <a:xfrm>
            <a:off x="3772461" y="3451095"/>
            <a:ext cx="178122" cy="162296"/>
          </a:xfrm>
          <a:prstGeom prst="plus">
            <a:avLst>
              <a:gd name="adj" fmla="val 37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D0B16B8-9E8A-9942-ABCA-79495D1AD5DA}"/>
              </a:ext>
            </a:extLst>
          </p:cNvPr>
          <p:cNvSpPr txBox="1"/>
          <p:nvPr/>
        </p:nvSpPr>
        <p:spPr>
          <a:xfrm>
            <a:off x="4063454" y="4606174"/>
            <a:ext cx="15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gDNA </a:t>
            </a:r>
            <a:r>
              <a:rPr lang="en-US" sz="1200" dirty="0" err="1"/>
              <a:t>depletion?n</a:t>
            </a:r>
            <a:endParaRPr lang="en-US" sz="1200" dirty="0"/>
          </a:p>
        </p:txBody>
      </p:sp>
      <p:sp>
        <p:nvSpPr>
          <p:cNvPr id="87" name="Cross 86">
            <a:extLst>
              <a:ext uri="{FF2B5EF4-FFF2-40B4-BE49-F238E27FC236}">
                <a16:creationId xmlns:a16="http://schemas.microsoft.com/office/drawing/2014/main" id="{00EF653C-89EE-F44E-B468-CF060C8FD591}"/>
              </a:ext>
            </a:extLst>
          </p:cNvPr>
          <p:cNvSpPr/>
          <p:nvPr/>
        </p:nvSpPr>
        <p:spPr>
          <a:xfrm>
            <a:off x="5510797" y="4640310"/>
            <a:ext cx="209536" cy="203248"/>
          </a:xfrm>
          <a:prstGeom prst="plus">
            <a:avLst>
              <a:gd name="adj" fmla="val 37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6E90A2-1D26-8845-B097-9769C4791064}"/>
              </a:ext>
            </a:extLst>
          </p:cNvPr>
          <p:cNvSpPr txBox="1"/>
          <p:nvPr/>
        </p:nvSpPr>
        <p:spPr>
          <a:xfrm>
            <a:off x="5677684" y="4599915"/>
            <a:ext cx="1835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lrPCR</a:t>
            </a:r>
            <a:r>
              <a:rPr lang="en-US" sz="1200" dirty="0"/>
              <a:t> with 16Sprimers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A5EE4B-FF82-AC47-8C5F-558375CDAFDE}"/>
              </a:ext>
            </a:extLst>
          </p:cNvPr>
          <p:cNvGrpSpPr/>
          <p:nvPr/>
        </p:nvGrpSpPr>
        <p:grpSpPr>
          <a:xfrm>
            <a:off x="4460417" y="1460717"/>
            <a:ext cx="5972300" cy="1094716"/>
            <a:chOff x="4508382" y="1282487"/>
            <a:chExt cx="5972300" cy="109471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568EE2-2384-B44D-BF4B-3FE15ED4FE1D}"/>
                </a:ext>
              </a:extLst>
            </p:cNvPr>
            <p:cNvGrpSpPr/>
            <p:nvPr/>
          </p:nvGrpSpPr>
          <p:grpSpPr>
            <a:xfrm>
              <a:off x="4508382" y="1282487"/>
              <a:ext cx="5972300" cy="1094716"/>
              <a:chOff x="4957658" y="2425818"/>
              <a:chExt cx="5972300" cy="109471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8286C36-57D5-6D4C-A606-BBDFABA56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0438" y="2466348"/>
                <a:ext cx="1396321" cy="1013656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6C9A3DB-75E9-7149-A0EF-A19456666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33637" y="2425818"/>
                <a:ext cx="1396321" cy="1094716"/>
              </a:xfrm>
              <a:prstGeom prst="rect">
                <a:avLst/>
              </a:prstGeom>
            </p:spPr>
          </p:pic>
          <p:sp>
            <p:nvSpPr>
              <p:cNvPr id="30" name="Cross 29">
                <a:extLst>
                  <a:ext uri="{FF2B5EF4-FFF2-40B4-BE49-F238E27FC236}">
                    <a16:creationId xmlns:a16="http://schemas.microsoft.com/office/drawing/2014/main" id="{2A11830C-E268-534D-B3A3-FBD7E19214E2}"/>
                  </a:ext>
                </a:extLst>
              </p:cNvPr>
              <p:cNvSpPr/>
              <p:nvPr/>
            </p:nvSpPr>
            <p:spPr>
              <a:xfrm>
                <a:off x="9062822" y="2788510"/>
                <a:ext cx="386607" cy="369332"/>
              </a:xfrm>
              <a:prstGeom prst="plus">
                <a:avLst>
                  <a:gd name="adj" fmla="val 3766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C66E3B7F-D4CC-2C42-A909-90338C36683A}"/>
                  </a:ext>
                </a:extLst>
              </p:cNvPr>
              <p:cNvSpPr/>
              <p:nvPr/>
            </p:nvSpPr>
            <p:spPr>
              <a:xfrm flipV="1">
                <a:off x="4957658" y="3247847"/>
                <a:ext cx="2303144" cy="2032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814F4F-E4D6-2748-8512-50918848A7F1}"/>
                </a:ext>
              </a:extLst>
            </p:cNvPr>
            <p:cNvSpPr txBox="1"/>
            <p:nvPr/>
          </p:nvSpPr>
          <p:spPr>
            <a:xfrm>
              <a:off x="9150605" y="1355191"/>
              <a:ext cx="9231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LSK109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36CF1B-E22C-684A-AFD4-234C41E4E270}"/>
              </a:ext>
            </a:extLst>
          </p:cNvPr>
          <p:cNvGrpSpPr/>
          <p:nvPr/>
        </p:nvGrpSpPr>
        <p:grpSpPr>
          <a:xfrm>
            <a:off x="4694516" y="2388076"/>
            <a:ext cx="4630844" cy="1110629"/>
            <a:chOff x="4694516" y="2388076"/>
            <a:chExt cx="4630844" cy="11106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8D3F921-A10F-B245-AC43-E769E65FAE7E}"/>
                </a:ext>
              </a:extLst>
            </p:cNvPr>
            <p:cNvGrpSpPr/>
            <p:nvPr/>
          </p:nvGrpSpPr>
          <p:grpSpPr>
            <a:xfrm>
              <a:off x="4694516" y="2388076"/>
              <a:ext cx="4576177" cy="1094716"/>
              <a:chOff x="4394920" y="1181125"/>
              <a:chExt cx="4576177" cy="1094716"/>
            </a:xfrm>
          </p:grpSpPr>
          <p:sp>
            <p:nvSpPr>
              <p:cNvPr id="11" name="Cross 10">
                <a:extLst>
                  <a:ext uri="{FF2B5EF4-FFF2-40B4-BE49-F238E27FC236}">
                    <a16:creationId xmlns:a16="http://schemas.microsoft.com/office/drawing/2014/main" id="{78AA398B-044D-B942-BE2B-4D3818A4ED11}"/>
                  </a:ext>
                </a:extLst>
              </p:cNvPr>
              <p:cNvSpPr/>
              <p:nvPr/>
            </p:nvSpPr>
            <p:spPr>
              <a:xfrm>
                <a:off x="4394920" y="1862454"/>
                <a:ext cx="386607" cy="369332"/>
              </a:xfrm>
              <a:prstGeom prst="plus">
                <a:avLst>
                  <a:gd name="adj" fmla="val 3766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379DD0C-32FB-A54F-AC8F-A0AAA1238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74776" y="1181125"/>
                <a:ext cx="1396321" cy="1094716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135BBE-3819-D94C-83F5-E744C5A7A175}"/>
                  </a:ext>
                </a:extLst>
              </p:cNvPr>
              <p:cNvSpPr txBox="1"/>
              <p:nvPr/>
            </p:nvSpPr>
            <p:spPr>
              <a:xfrm>
                <a:off x="4882201" y="1928165"/>
                <a:ext cx="15738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gDNA depletion</a:t>
                </a:r>
              </a:p>
            </p:txBody>
          </p:sp>
          <p:sp>
            <p:nvSpPr>
              <p:cNvPr id="26" name="Right Arrow 25">
                <a:extLst>
                  <a:ext uri="{FF2B5EF4-FFF2-40B4-BE49-F238E27FC236}">
                    <a16:creationId xmlns:a16="http://schemas.microsoft.com/office/drawing/2014/main" id="{001C81A6-F39A-9B4F-9D8B-751A4471FFAA}"/>
                  </a:ext>
                </a:extLst>
              </p:cNvPr>
              <p:cNvSpPr/>
              <p:nvPr/>
            </p:nvSpPr>
            <p:spPr>
              <a:xfrm>
                <a:off x="6552341" y="1974675"/>
                <a:ext cx="811588" cy="18397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Sun 33">
                <a:extLst>
                  <a:ext uri="{FF2B5EF4-FFF2-40B4-BE49-F238E27FC236}">
                    <a16:creationId xmlns:a16="http://schemas.microsoft.com/office/drawing/2014/main" id="{ED44A714-D1E6-1F4C-A3FF-EF8F5529946A}"/>
                  </a:ext>
                </a:extLst>
              </p:cNvPr>
              <p:cNvSpPr/>
              <p:nvPr/>
            </p:nvSpPr>
            <p:spPr>
              <a:xfrm>
                <a:off x="6120868" y="1803853"/>
                <a:ext cx="209536" cy="196340"/>
              </a:xfrm>
              <a:prstGeom prst="sun">
                <a:avLst/>
              </a:prstGeom>
              <a:solidFill>
                <a:srgbClr val="FCF14A"/>
              </a:solidFill>
              <a:ln>
                <a:solidFill>
                  <a:srgbClr val="FCF14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73342D-37DE-EA42-9F2C-C66793F8AEF6}"/>
                </a:ext>
              </a:extLst>
            </p:cNvPr>
            <p:cNvSpPr txBox="1"/>
            <p:nvPr/>
          </p:nvSpPr>
          <p:spPr>
            <a:xfrm>
              <a:off x="8402168" y="3083207"/>
              <a:ext cx="9231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chemeClr val="bg1"/>
                  </a:solidFill>
                </a:rPr>
                <a:t>RAD004 to linearize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23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E7DB42C5-C528-CC49-8249-F7E25D347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07520"/>
              </p:ext>
            </p:extLst>
          </p:nvPr>
        </p:nvGraphicFramePr>
        <p:xfrm>
          <a:off x="257316" y="1117116"/>
          <a:ext cx="1167736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530">
                  <a:extLst>
                    <a:ext uri="{9D8B030D-6E8A-4147-A177-3AD203B41FA5}">
                      <a16:colId xmlns:a16="http://schemas.microsoft.com/office/drawing/2014/main" val="218310542"/>
                    </a:ext>
                  </a:extLst>
                </a:gridCol>
                <a:gridCol w="1815400">
                  <a:extLst>
                    <a:ext uri="{9D8B030D-6E8A-4147-A177-3AD203B41FA5}">
                      <a16:colId xmlns:a16="http://schemas.microsoft.com/office/drawing/2014/main" val="1836904644"/>
                    </a:ext>
                  </a:extLst>
                </a:gridCol>
                <a:gridCol w="2249214">
                  <a:extLst>
                    <a:ext uri="{9D8B030D-6E8A-4147-A177-3AD203B41FA5}">
                      <a16:colId xmlns:a16="http://schemas.microsoft.com/office/drawing/2014/main" val="1464449574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574881780"/>
                    </a:ext>
                  </a:extLst>
                </a:gridCol>
                <a:gridCol w="555943">
                  <a:extLst>
                    <a:ext uri="{9D8B030D-6E8A-4147-A177-3AD203B41FA5}">
                      <a16:colId xmlns:a16="http://schemas.microsoft.com/office/drawing/2014/main" val="1147534124"/>
                    </a:ext>
                  </a:extLst>
                </a:gridCol>
                <a:gridCol w="1804912">
                  <a:extLst>
                    <a:ext uri="{9D8B030D-6E8A-4147-A177-3AD203B41FA5}">
                      <a16:colId xmlns:a16="http://schemas.microsoft.com/office/drawing/2014/main" val="4195741289"/>
                    </a:ext>
                  </a:extLst>
                </a:gridCol>
                <a:gridCol w="1210235">
                  <a:extLst>
                    <a:ext uri="{9D8B030D-6E8A-4147-A177-3AD203B41FA5}">
                      <a16:colId xmlns:a16="http://schemas.microsoft.com/office/drawing/2014/main" val="3913557715"/>
                    </a:ext>
                  </a:extLst>
                </a:gridCol>
                <a:gridCol w="1586753">
                  <a:extLst>
                    <a:ext uri="{9D8B030D-6E8A-4147-A177-3AD203B41FA5}">
                      <a16:colId xmlns:a16="http://schemas.microsoft.com/office/drawing/2014/main" val="273232998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sz="1200" dirty="0"/>
                        <a:t>Paper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Treatment for enrichment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Fold enrich.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sequencing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Comments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0119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Quispe-Titaya</a:t>
                      </a: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QIAprep</a:t>
                      </a: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Spin Miniprep Kit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Ampure</a:t>
                      </a: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0.4x and resuspend in 25 ul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2028x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qPCR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Compared vs </a:t>
                      </a:r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Biovision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9772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Dhome-Pollet</a:t>
                      </a: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Exonuclease V (10 U 2h) (+ REPLI </a:t>
                      </a:r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gmit</a:t>
                      </a:r>
                      <a:r>
                        <a:rPr lang="en-US" sz="10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), T7 endonuclease for debranching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3700X (10000X)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qPCR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 </a:t>
                      </a:r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</a:t>
                      </a: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118-488X at &gt;8kbp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NBD103+LSK109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 primers at </a:t>
                      </a:r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REPLIg</a:t>
                      </a:r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11677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Franco-Sierra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Phenol-chlor+phase</a:t>
                      </a: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lock (25 mg liver)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ug to sequencing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0.53% </a:t>
                      </a:r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</a:t>
                      </a: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127 reads &gt;6kbp &gt;30X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LSK108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Thorough test of the pipeline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0776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Baloglu</a:t>
                      </a: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PCR metabarcoding and RCA, T7 endonuclease for debranching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5633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001128"/>
                  </a:ext>
                </a:extLst>
              </a:tr>
            </a:tbl>
          </a:graphicData>
        </a:graphic>
      </p:graphicFrame>
      <p:graphicFrame>
        <p:nvGraphicFramePr>
          <p:cNvPr id="16" name="Table 4">
            <a:extLst>
              <a:ext uri="{FF2B5EF4-FFF2-40B4-BE49-F238E27FC236}">
                <a16:creationId xmlns:a16="http://schemas.microsoft.com/office/drawing/2014/main" id="{7F4EA8AD-03E7-C84C-A4D9-9EAF9C0B1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309916"/>
              </p:ext>
            </p:extLst>
          </p:nvPr>
        </p:nvGraphicFramePr>
        <p:xfrm>
          <a:off x="3436883" y="3637764"/>
          <a:ext cx="8487337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1693">
                  <a:extLst>
                    <a:ext uri="{9D8B030D-6E8A-4147-A177-3AD203B41FA5}">
                      <a16:colId xmlns:a16="http://schemas.microsoft.com/office/drawing/2014/main" val="1732160835"/>
                    </a:ext>
                  </a:extLst>
                </a:gridCol>
                <a:gridCol w="3121343">
                  <a:extLst>
                    <a:ext uri="{9D8B030D-6E8A-4147-A177-3AD203B41FA5}">
                      <a16:colId xmlns:a16="http://schemas.microsoft.com/office/drawing/2014/main" val="3215152147"/>
                    </a:ext>
                  </a:extLst>
                </a:gridCol>
                <a:gridCol w="1664018">
                  <a:extLst>
                    <a:ext uri="{9D8B030D-6E8A-4147-A177-3AD203B41FA5}">
                      <a16:colId xmlns:a16="http://schemas.microsoft.com/office/drawing/2014/main" val="1990649675"/>
                    </a:ext>
                  </a:extLst>
                </a:gridCol>
                <a:gridCol w="1590283">
                  <a:extLst>
                    <a:ext uri="{9D8B030D-6E8A-4147-A177-3AD203B41FA5}">
                      <a16:colId xmlns:a16="http://schemas.microsoft.com/office/drawing/2014/main" val="161689659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r>
                        <a:rPr lang="en-US" dirty="0"/>
                        <a:t>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enrichment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Guide RNA 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3394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Phenol-chloroform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5-10uM </a:t>
                      </a:r>
                      <a:r>
                        <a:rPr lang="en-US" sz="1200" dirty="0" err="1"/>
                        <a:t>nCATS</a:t>
                      </a:r>
                      <a:r>
                        <a:rPr lang="en-US" sz="1200" dirty="0"/>
                        <a:t>, dephosphorylation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5 -&gt; 3 -&gt; 2 -&gt;1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LSK109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276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dirty="0"/>
                        <a:t>Phenol-chloroform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Exonuclease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LRK001 / RAD001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5294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Phenol-chloroform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Exonuclease + </a:t>
                      </a:r>
                      <a:r>
                        <a:rPr kumimoji="0" 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nCATS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LSK109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8975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Circulomics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LRK001 / RAD001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98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Circulomics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SFE XS (+</a:t>
                      </a:r>
                      <a:r>
                        <a:rPr lang="en-US" sz="1200" dirty="0" err="1"/>
                        <a:t>Ampure</a:t>
                      </a:r>
                      <a:r>
                        <a:rPr lang="en-US" sz="1200" dirty="0"/>
                        <a:t> XP?)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LRK001 / RAD001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2486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Circulomics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nCATS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LSK109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4944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Biovision</a:t>
                      </a:r>
                      <a:r>
                        <a:rPr lang="en-US" sz="1200" dirty="0"/>
                        <a:t> mitochondrial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LRK001 / RAD001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5313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Biovision</a:t>
                      </a:r>
                      <a:r>
                        <a:rPr lang="en-US" sz="1200" dirty="0"/>
                        <a:t> mitochondrial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nCATS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LSK109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2198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dirty="0"/>
                        <a:t>QIA Spin miniprep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LRK001 / RAD001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888929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97EF90BA-39AD-484C-9FF3-225736286DD6}"/>
              </a:ext>
            </a:extLst>
          </p:cNvPr>
          <p:cNvSpPr txBox="1">
            <a:spLocks/>
          </p:cNvSpPr>
          <p:nvPr/>
        </p:nvSpPr>
        <p:spPr>
          <a:xfrm>
            <a:off x="678050" y="320188"/>
            <a:ext cx="10835900" cy="9704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/>
              <a:t>Literature and tests – mitogenomes from tissue</a:t>
            </a:r>
            <a:endParaRPr lang="en-US" sz="3600" dirty="0"/>
          </a:p>
        </p:txBody>
      </p:sp>
      <p:sp>
        <p:nvSpPr>
          <p:cNvPr id="5" name="Sun 4">
            <a:extLst>
              <a:ext uri="{FF2B5EF4-FFF2-40B4-BE49-F238E27FC236}">
                <a16:creationId xmlns:a16="http://schemas.microsoft.com/office/drawing/2014/main" id="{2BE0D925-9ADF-1E4D-9570-6863D494C2B5}"/>
              </a:ext>
            </a:extLst>
          </p:cNvPr>
          <p:cNvSpPr/>
          <p:nvPr/>
        </p:nvSpPr>
        <p:spPr>
          <a:xfrm>
            <a:off x="400466" y="4147641"/>
            <a:ext cx="209536" cy="196340"/>
          </a:xfrm>
          <a:prstGeom prst="sun">
            <a:avLst/>
          </a:prstGeom>
          <a:solidFill>
            <a:srgbClr val="FCF14A"/>
          </a:solidFill>
          <a:ln>
            <a:solidFill>
              <a:srgbClr val="FCF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EDC80-6872-6D40-866A-DBB1218BD98B}"/>
              </a:ext>
            </a:extLst>
          </p:cNvPr>
          <p:cNvSpPr txBox="1"/>
          <p:nvPr/>
        </p:nvSpPr>
        <p:spPr>
          <a:xfrm>
            <a:off x="678050" y="4107311"/>
            <a:ext cx="2454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Tapestation</a:t>
            </a:r>
            <a:r>
              <a:rPr lang="en-US" sz="1200" dirty="0"/>
              <a:t> and Qubit (broad range)</a:t>
            </a:r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A92F6D81-0A2B-FC4D-A15C-9CC4257C5E50}"/>
              </a:ext>
            </a:extLst>
          </p:cNvPr>
          <p:cNvSpPr/>
          <p:nvPr/>
        </p:nvSpPr>
        <p:spPr>
          <a:xfrm>
            <a:off x="414074" y="4833692"/>
            <a:ext cx="209536" cy="196340"/>
          </a:xfrm>
          <a:prstGeom prst="sun">
            <a:avLst/>
          </a:prstGeom>
          <a:solidFill>
            <a:srgbClr val="FCF14A"/>
          </a:solidFill>
          <a:ln>
            <a:solidFill>
              <a:srgbClr val="FCF1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CB12B-8467-E046-A8E4-94A2FB7B487D}"/>
              </a:ext>
            </a:extLst>
          </p:cNvPr>
          <p:cNvSpPr txBox="1"/>
          <p:nvPr/>
        </p:nvSpPr>
        <p:spPr>
          <a:xfrm>
            <a:off x="691658" y="4793362"/>
            <a:ext cx="2454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Chinook, </a:t>
            </a:r>
            <a:r>
              <a:rPr lang="en-US" sz="1200" dirty="0" err="1"/>
              <a:t>eulachon+hake</a:t>
            </a:r>
            <a:r>
              <a:rPr lang="en-US" sz="1200" dirty="0"/>
              <a:t> qPCR</a:t>
            </a:r>
          </a:p>
        </p:txBody>
      </p:sp>
    </p:spTree>
    <p:extLst>
      <p:ext uri="{BB962C8B-B14F-4D97-AF65-F5344CB8AC3E}">
        <p14:creationId xmlns:p14="http://schemas.microsoft.com/office/powerpoint/2010/main" val="2634741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F2ED7-72A5-B844-BA33-511BE44C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85" y="50800"/>
            <a:ext cx="8641888" cy="6722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BD8E6-082B-F143-B0B3-E8544D308B38}"/>
              </a:ext>
            </a:extLst>
          </p:cNvPr>
          <p:cNvSpPr txBox="1"/>
          <p:nvPr/>
        </p:nvSpPr>
        <p:spPr>
          <a:xfrm>
            <a:off x="1430589" y="6194650"/>
            <a:ext cx="2835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gDNA – guide RNA</a:t>
            </a:r>
          </a:p>
          <a:p>
            <a:r>
              <a:rPr lang="en-US" sz="1100" dirty="0" err="1">
                <a:solidFill>
                  <a:schemeClr val="bg1"/>
                </a:solidFill>
              </a:rPr>
              <a:t>tracrRNA</a:t>
            </a:r>
            <a:r>
              <a:rPr lang="en-US" sz="1100" dirty="0">
                <a:solidFill>
                  <a:schemeClr val="bg1"/>
                </a:solidFill>
              </a:rPr>
              <a:t> - trans-activating CRISPR RNA</a:t>
            </a:r>
          </a:p>
        </p:txBody>
      </p:sp>
    </p:spTree>
    <p:extLst>
      <p:ext uri="{BB962C8B-B14F-4D97-AF65-F5344CB8AC3E}">
        <p14:creationId xmlns:p14="http://schemas.microsoft.com/office/powerpoint/2010/main" val="3145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CA881-61F4-F948-90D6-205C8E26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7013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Cas (CRISPR-associated) enzymes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489AF5-DFBD-434C-BE61-92F002F9A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63" y="2302046"/>
            <a:ext cx="5175713" cy="3757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5F3020-8E7D-2543-90BE-C585F1895F7D}"/>
              </a:ext>
            </a:extLst>
          </p:cNvPr>
          <p:cNvSpPr txBox="1"/>
          <p:nvPr/>
        </p:nvSpPr>
        <p:spPr>
          <a:xfrm>
            <a:off x="8653346" y="1148576"/>
            <a:ext cx="3297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gDNA – guide RNA</a:t>
            </a:r>
          </a:p>
          <a:p>
            <a:r>
              <a:rPr lang="en-US" sz="1100" dirty="0"/>
              <a:t>crRNA – </a:t>
            </a:r>
            <a:r>
              <a:rPr lang="en-US" sz="1100" dirty="0" err="1"/>
              <a:t>guideRNA</a:t>
            </a:r>
            <a:r>
              <a:rPr lang="en-US" sz="1100" dirty="0"/>
              <a:t> + </a:t>
            </a:r>
            <a:r>
              <a:rPr lang="en-US" sz="1100" dirty="0" err="1"/>
              <a:t>tracrRNA</a:t>
            </a:r>
            <a:r>
              <a:rPr lang="en-US" sz="1100" dirty="0"/>
              <a:t> target</a:t>
            </a:r>
          </a:p>
          <a:p>
            <a:r>
              <a:rPr lang="en-US" sz="1100" dirty="0" err="1"/>
              <a:t>tracrRNA</a:t>
            </a:r>
            <a:r>
              <a:rPr lang="en-US" sz="1100" dirty="0"/>
              <a:t> - trans-activating CRISPR RNA</a:t>
            </a:r>
          </a:p>
          <a:p>
            <a:r>
              <a:rPr lang="en-US" sz="1100" dirty="0"/>
              <a:t>PAM –protospacer adjacent motif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8F6A1-227E-3D4C-A95D-5904EDA145D2}"/>
              </a:ext>
            </a:extLst>
          </p:cNvPr>
          <p:cNvSpPr/>
          <p:nvPr/>
        </p:nvSpPr>
        <p:spPr>
          <a:xfrm>
            <a:off x="4062137" y="1915680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S. pyogenes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25B140-804A-D84E-BD46-E273E8E5A220}"/>
              </a:ext>
            </a:extLst>
          </p:cNvPr>
          <p:cNvSpPr/>
          <p:nvPr/>
        </p:nvSpPr>
        <p:spPr>
          <a:xfrm>
            <a:off x="7104496" y="1915680"/>
            <a:ext cx="4636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err="1"/>
              <a:t>Acidaminococcus</a:t>
            </a:r>
            <a:r>
              <a:rPr lang="en-US" dirty="0"/>
              <a:t> or </a:t>
            </a:r>
            <a:r>
              <a:rPr lang="en-US" dirty="0" err="1"/>
              <a:t>Lachnospiraceae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F927A-8DA0-7B4D-8100-1398D7341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346" y="2306670"/>
            <a:ext cx="5257685" cy="37526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665479-A6A2-474D-8829-FDFE06302E09}"/>
              </a:ext>
            </a:extLst>
          </p:cNvPr>
          <p:cNvSpPr/>
          <p:nvPr/>
        </p:nvSpPr>
        <p:spPr>
          <a:xfrm>
            <a:off x="497763" y="6200773"/>
            <a:ext cx="51757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 bp guide RNA followed by PAM (NGG)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351CD3-6EAF-1C4F-BBFF-2D5A29611E1A}"/>
              </a:ext>
            </a:extLst>
          </p:cNvPr>
          <p:cNvSpPr/>
          <p:nvPr/>
        </p:nvSpPr>
        <p:spPr>
          <a:xfrm>
            <a:off x="6330261" y="6081000"/>
            <a:ext cx="5620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PAM (TTTV)  followed by 20-24 (21) bp guide RNA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90D749-035C-7E46-AB1A-1513A2B6DA62}"/>
              </a:ext>
            </a:extLst>
          </p:cNvPr>
          <p:cNvSpPr/>
          <p:nvPr/>
        </p:nvSpPr>
        <p:spPr>
          <a:xfrm>
            <a:off x="6286301" y="6385439"/>
            <a:ext cx="5992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Cas12a Ultra high performance &amp; can work at 30ºC </a:t>
            </a:r>
          </a:p>
        </p:txBody>
      </p:sp>
    </p:spTree>
    <p:extLst>
      <p:ext uri="{BB962C8B-B14F-4D97-AF65-F5344CB8AC3E}">
        <p14:creationId xmlns:p14="http://schemas.microsoft.com/office/powerpoint/2010/main" val="4003406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46BC59-D883-2A40-B19F-6493E1BA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56" y="-28"/>
            <a:ext cx="10565027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3C5EBE-C235-F742-B47D-E2C4E0D34FDC}"/>
              </a:ext>
            </a:extLst>
          </p:cNvPr>
          <p:cNvSpPr/>
          <p:nvPr/>
        </p:nvSpPr>
        <p:spPr>
          <a:xfrm>
            <a:off x="8263400" y="3596026"/>
            <a:ext cx="27885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Lato"/>
              </a:rPr>
              <a:t>Nanopore Cas9-Targeted Sequencing, or “</a:t>
            </a:r>
            <a:r>
              <a:rPr lang="en-US" dirty="0" err="1">
                <a:solidFill>
                  <a:srgbClr val="333333"/>
                </a:solidFill>
                <a:latin typeface="Lato"/>
              </a:rPr>
              <a:t>nCATS</a:t>
            </a:r>
            <a:r>
              <a:rPr lang="en-US" dirty="0">
                <a:solidFill>
                  <a:srgbClr val="333333"/>
                </a:solidFill>
                <a:latin typeface="Lato"/>
              </a:rPr>
              <a:t>”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A1570-88B4-C74D-B996-00D330026AE5}"/>
              </a:ext>
            </a:extLst>
          </p:cNvPr>
          <p:cNvSpPr/>
          <p:nvPr/>
        </p:nvSpPr>
        <p:spPr>
          <a:xfrm>
            <a:off x="1994317" y="6341413"/>
            <a:ext cx="14325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333333"/>
                </a:solidFill>
                <a:latin typeface="Lato"/>
              </a:rPr>
              <a:t>Gilpatrick</a:t>
            </a:r>
            <a:r>
              <a:rPr lang="en-US" sz="1100" dirty="0">
                <a:solidFill>
                  <a:srgbClr val="333333"/>
                </a:solidFill>
                <a:latin typeface="Lato"/>
              </a:rPr>
              <a:t>, et al., 2019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09542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18EF3212-ED73-4F03-A620-B59A87847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99BCBDF-D75C-414E-9752-C7DC9CF81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00" y="186183"/>
            <a:ext cx="5130798" cy="3668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B13257-52E6-CE45-BEDA-6B6A80D2C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085" y="344928"/>
            <a:ext cx="6321828" cy="2923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569C24-DBD7-7849-96D3-E4A99C4F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086" y="3541273"/>
            <a:ext cx="6321828" cy="2976169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9443FCF-F906-614C-8A3D-186090E7E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5" y="3949703"/>
            <a:ext cx="4464788" cy="281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21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E7597382-59B5-427B-9E49-55383F0A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26471DC7-FA6E-40EF-A167-93BB0BCE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6E6B1-D94F-8B4B-BFA6-F02C30374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3" y="880114"/>
            <a:ext cx="10428516" cy="4119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678DA2-DB06-204E-9527-22DD98F92C9E}"/>
              </a:ext>
            </a:extLst>
          </p:cNvPr>
          <p:cNvSpPr txBox="1"/>
          <p:nvPr/>
        </p:nvSpPr>
        <p:spPr>
          <a:xfrm>
            <a:off x="3465576" y="6226629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Determine the optimum number of cuts</a:t>
            </a:r>
          </a:p>
        </p:txBody>
      </p:sp>
    </p:spTree>
    <p:extLst>
      <p:ext uri="{BB962C8B-B14F-4D97-AF65-F5344CB8AC3E}">
        <p14:creationId xmlns:p14="http://schemas.microsoft.com/office/powerpoint/2010/main" val="340803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B416A98-3C40-754A-A085-44D897AC6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855349"/>
              </p:ext>
            </p:extLst>
          </p:nvPr>
        </p:nvGraphicFramePr>
        <p:xfrm>
          <a:off x="558002" y="65781"/>
          <a:ext cx="11250174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402">
                  <a:extLst>
                    <a:ext uri="{9D8B030D-6E8A-4147-A177-3AD203B41FA5}">
                      <a16:colId xmlns:a16="http://schemas.microsoft.com/office/drawing/2014/main" val="737042212"/>
                    </a:ext>
                  </a:extLst>
                </a:gridCol>
                <a:gridCol w="1818383">
                  <a:extLst>
                    <a:ext uri="{9D8B030D-6E8A-4147-A177-3AD203B41FA5}">
                      <a16:colId xmlns:a16="http://schemas.microsoft.com/office/drawing/2014/main" val="3047960121"/>
                    </a:ext>
                  </a:extLst>
                </a:gridCol>
                <a:gridCol w="1320014">
                  <a:extLst>
                    <a:ext uri="{9D8B030D-6E8A-4147-A177-3AD203B41FA5}">
                      <a16:colId xmlns:a16="http://schemas.microsoft.com/office/drawing/2014/main" val="3694931091"/>
                    </a:ext>
                  </a:extLst>
                </a:gridCol>
                <a:gridCol w="1137686">
                  <a:extLst>
                    <a:ext uri="{9D8B030D-6E8A-4147-A177-3AD203B41FA5}">
                      <a16:colId xmlns:a16="http://schemas.microsoft.com/office/drawing/2014/main" val="3516188917"/>
                    </a:ext>
                  </a:extLst>
                </a:gridCol>
                <a:gridCol w="1205633">
                  <a:extLst>
                    <a:ext uri="{9D8B030D-6E8A-4147-A177-3AD203B41FA5}">
                      <a16:colId xmlns:a16="http://schemas.microsoft.com/office/drawing/2014/main" val="2075034746"/>
                    </a:ext>
                  </a:extLst>
                </a:gridCol>
                <a:gridCol w="758619">
                  <a:extLst>
                    <a:ext uri="{9D8B030D-6E8A-4147-A177-3AD203B41FA5}">
                      <a16:colId xmlns:a16="http://schemas.microsoft.com/office/drawing/2014/main" val="3502891054"/>
                    </a:ext>
                  </a:extLst>
                </a:gridCol>
                <a:gridCol w="831919">
                  <a:extLst>
                    <a:ext uri="{9D8B030D-6E8A-4147-A177-3AD203B41FA5}">
                      <a16:colId xmlns:a16="http://schemas.microsoft.com/office/drawing/2014/main" val="220448661"/>
                    </a:ext>
                  </a:extLst>
                </a:gridCol>
                <a:gridCol w="758619">
                  <a:extLst>
                    <a:ext uri="{9D8B030D-6E8A-4147-A177-3AD203B41FA5}">
                      <a16:colId xmlns:a16="http://schemas.microsoft.com/office/drawing/2014/main" val="3526621068"/>
                    </a:ext>
                  </a:extLst>
                </a:gridCol>
                <a:gridCol w="758619">
                  <a:extLst>
                    <a:ext uri="{9D8B030D-6E8A-4147-A177-3AD203B41FA5}">
                      <a16:colId xmlns:a16="http://schemas.microsoft.com/office/drawing/2014/main" val="2496830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12251417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Sebastes </a:t>
                      </a:r>
                      <a:r>
                        <a:rPr lang="en-US" dirty="0" err="1"/>
                        <a:t>pinniger</a:t>
                      </a:r>
                      <a:endParaRPr 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 cell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guide RNA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seq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 target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Coverage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242445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max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77607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#406</a:t>
                      </a:r>
                    </a:p>
                    <a:p>
                      <a:pPr algn="ctr"/>
                      <a:r>
                        <a:rPr lang="en-US" sz="1400" dirty="0"/>
                        <a:t>(210 ng/µl)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33.51k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50.6X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223X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11kbp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90066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17.25k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56.5X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243X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7.25kbp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9661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Flongle</a:t>
                      </a:r>
                      <a:r>
                        <a:rPr lang="en-US" dirty="0"/>
                        <a:t> (R9.4)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5.89k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153X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4.4kbp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3489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#694</a:t>
                      </a:r>
                    </a:p>
                    <a:p>
                      <a:pPr algn="ctr"/>
                      <a:r>
                        <a:rPr lang="en-US" sz="1400" dirty="0"/>
                        <a:t>(210 ng/µl)</a:t>
                      </a:r>
                    </a:p>
                    <a:p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(5µM) </a:t>
                      </a:r>
                      <a:r>
                        <a:rPr lang="en-US" sz="1200" dirty="0"/>
                        <a:t>15’dephos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12.99k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284X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8.7kbp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79733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Flongle</a:t>
                      </a:r>
                      <a:r>
                        <a:rPr lang="en-US" dirty="0"/>
                        <a:t> (R9.4)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(5µM)</a:t>
                      </a:r>
                    </a:p>
                    <a:p>
                      <a:pPr algn="ctr"/>
                      <a:r>
                        <a:rPr lang="en-US" sz="1200" dirty="0"/>
                        <a:t>15’dephos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3.4kbp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32576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(10µM)</a:t>
                      </a:r>
                      <a:r>
                        <a:rPr lang="en-US" sz="1800" dirty="0"/>
                        <a:t> </a:t>
                      </a:r>
                      <a:r>
                        <a:rPr lang="en-US" sz="1200" dirty="0"/>
                        <a:t>10’dephos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68.1k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117X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464X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3kbp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058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#407(120 ng/µl)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(10µM)</a:t>
                      </a:r>
                      <a:r>
                        <a:rPr lang="en-US" sz="1800" dirty="0"/>
                        <a:t> </a:t>
                      </a:r>
                      <a:r>
                        <a:rPr lang="en-US" sz="1200" dirty="0"/>
                        <a:t>15’dephos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198X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6.88kbp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956105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9ECFEB4-1B15-A44A-9578-0C698AB636D2}"/>
              </a:ext>
            </a:extLst>
          </p:cNvPr>
          <p:cNvGrpSpPr/>
          <p:nvPr/>
        </p:nvGrpSpPr>
        <p:grpSpPr>
          <a:xfrm>
            <a:off x="558002" y="4379135"/>
            <a:ext cx="5443406" cy="2413084"/>
            <a:chOff x="558001" y="4185291"/>
            <a:chExt cx="5450913" cy="2532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5CDD74-3656-AD41-857C-EFC57CBA5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298"/>
            <a:stretch/>
          </p:blipFill>
          <p:spPr>
            <a:xfrm>
              <a:off x="558001" y="4185291"/>
              <a:ext cx="5450913" cy="109009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A44DF84-84CA-F548-8E4A-B4B377EDA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127" r="3889"/>
            <a:stretch/>
          </p:blipFill>
          <p:spPr>
            <a:xfrm>
              <a:off x="558001" y="4738575"/>
              <a:ext cx="5450913" cy="1092985"/>
            </a:xfrm>
            <a:prstGeom prst="rect">
              <a:avLst/>
            </a:prstGeom>
          </p:spPr>
        </p:pic>
        <p:pic>
          <p:nvPicPr>
            <p:cNvPr id="8" name="Picture 7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3C9EF775-A7BA-D64C-97B2-7952F1E3D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001" y="5843118"/>
              <a:ext cx="5450913" cy="87502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56EED2-EF08-2D4C-9607-C1D60F53F589}"/>
              </a:ext>
            </a:extLst>
          </p:cNvPr>
          <p:cNvGrpSpPr/>
          <p:nvPr/>
        </p:nvGrpSpPr>
        <p:grpSpPr>
          <a:xfrm>
            <a:off x="7058426" y="4630874"/>
            <a:ext cx="4592096" cy="1968584"/>
            <a:chOff x="6958483" y="4395640"/>
            <a:chExt cx="4592096" cy="14773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A44E29-7854-6E47-8617-0F284124D7D3}"/>
                </a:ext>
              </a:extLst>
            </p:cNvPr>
            <p:cNvSpPr txBox="1"/>
            <p:nvPr/>
          </p:nvSpPr>
          <p:spPr>
            <a:xfrm>
              <a:off x="6958483" y="4395640"/>
              <a:ext cx="459209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nuclear:mitochondrial</a:t>
              </a:r>
              <a:r>
                <a:rPr lang="en-US" dirty="0"/>
                <a:t> = 200:1 (bp)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BEA8BC3C-0A56-8545-8876-C28CC6806D94}"/>
                </a:ext>
              </a:extLst>
            </p:cNvPr>
            <p:cNvSpPr/>
            <p:nvPr/>
          </p:nvSpPr>
          <p:spPr>
            <a:xfrm>
              <a:off x="8865158" y="4782974"/>
              <a:ext cx="394398" cy="55907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52669A-660C-A748-8D5D-1A3DCDD9146D}"/>
                </a:ext>
              </a:extLst>
            </p:cNvPr>
            <p:cNvSpPr txBox="1"/>
            <p:nvPr/>
          </p:nvSpPr>
          <p:spPr>
            <a:xfrm>
              <a:off x="8295089" y="5492024"/>
              <a:ext cx="2179739" cy="230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nCATS</a:t>
              </a:r>
              <a:r>
                <a:rPr lang="en-US" sz="1400" dirty="0"/>
                <a:t> enrichment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F1A776-0FE5-9F47-B648-25427BBF8539}"/>
                </a:ext>
              </a:extLst>
            </p:cNvPr>
            <p:cNvSpPr txBox="1"/>
            <p:nvPr/>
          </p:nvSpPr>
          <p:spPr>
            <a:xfrm>
              <a:off x="9384959" y="4939036"/>
              <a:ext cx="4835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099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47C9CE9-AD83-2243-903C-DD9989170DE3}"/>
              </a:ext>
            </a:extLst>
          </p:cNvPr>
          <p:cNvGrpSpPr/>
          <p:nvPr/>
        </p:nvGrpSpPr>
        <p:grpSpPr>
          <a:xfrm>
            <a:off x="326105" y="474548"/>
            <a:ext cx="6672903" cy="5908904"/>
            <a:chOff x="232099" y="498645"/>
            <a:chExt cx="6749449" cy="5829003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2A96147-FDAE-6948-9E04-10065A61F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88"/>
            <a:stretch/>
          </p:blipFill>
          <p:spPr>
            <a:xfrm>
              <a:off x="232099" y="498645"/>
              <a:ext cx="6749449" cy="5829003"/>
            </a:xfrm>
            <a:prstGeom prst="rect">
              <a:avLst/>
            </a:prstGeom>
          </p:spPr>
        </p:pic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F36DE3ED-8304-3149-9AAC-6335F0D0F837}"/>
                </a:ext>
              </a:extLst>
            </p:cNvPr>
            <p:cNvSpPr/>
            <p:nvPr/>
          </p:nvSpPr>
          <p:spPr>
            <a:xfrm rot="185307" flipH="1">
              <a:off x="3328088" y="1414060"/>
              <a:ext cx="350378" cy="131998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1D1FBB8A-77B9-C340-9120-872531B15836}"/>
                </a:ext>
              </a:extLst>
            </p:cNvPr>
            <p:cNvSpPr/>
            <p:nvPr/>
          </p:nvSpPr>
          <p:spPr>
            <a:xfrm rot="3038660" flipH="1">
              <a:off x="4534354" y="1968623"/>
              <a:ext cx="350378" cy="131998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CAA23C26-01D6-E243-A37D-8317A9F43C89}"/>
                </a:ext>
              </a:extLst>
            </p:cNvPr>
            <p:cNvSpPr/>
            <p:nvPr/>
          </p:nvSpPr>
          <p:spPr>
            <a:xfrm rot="919352">
              <a:off x="2217978" y="4991348"/>
              <a:ext cx="350378" cy="131998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92D34DB3-FCC7-9647-A33E-547C1C2E8C30}"/>
                </a:ext>
              </a:extLst>
            </p:cNvPr>
            <p:cNvSpPr/>
            <p:nvPr/>
          </p:nvSpPr>
          <p:spPr>
            <a:xfrm rot="3004982">
              <a:off x="4787480" y="2267890"/>
              <a:ext cx="350378" cy="131998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425588E5-C993-D346-90A9-4A87402F54E3}"/>
                </a:ext>
              </a:extLst>
            </p:cNvPr>
            <p:cNvSpPr/>
            <p:nvPr/>
          </p:nvSpPr>
          <p:spPr>
            <a:xfrm rot="1472804" flipH="1">
              <a:off x="2387091" y="5140159"/>
              <a:ext cx="350378" cy="131998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216306-A950-704D-BD26-20D30F870FE6}"/>
                </a:ext>
              </a:extLst>
            </p:cNvPr>
            <p:cNvSpPr txBox="1"/>
            <p:nvPr/>
          </p:nvSpPr>
          <p:spPr>
            <a:xfrm>
              <a:off x="3324917" y="1538309"/>
              <a:ext cx="3569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bg1"/>
                  </a:solidFill>
                </a:rPr>
                <a:t>591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960683-EF3C-A14A-80FB-D13235C09997}"/>
                </a:ext>
              </a:extLst>
            </p:cNvPr>
            <p:cNvSpPr txBox="1"/>
            <p:nvPr/>
          </p:nvSpPr>
          <p:spPr>
            <a:xfrm rot="2892268">
              <a:off x="4341961" y="2233861"/>
              <a:ext cx="6631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bg1"/>
                  </a:solidFill>
                </a:rPr>
                <a:t>2550  2535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03BBA1-D66C-8D4D-A8C1-82A5442292A8}"/>
                </a:ext>
              </a:extLst>
            </p:cNvPr>
            <p:cNvSpPr txBox="1"/>
            <p:nvPr/>
          </p:nvSpPr>
          <p:spPr>
            <a:xfrm rot="1757633">
              <a:off x="2248064" y="4881066"/>
              <a:ext cx="66312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>
                  <a:solidFill>
                    <a:schemeClr val="bg1"/>
                  </a:solidFill>
                </a:rPr>
                <a:t>9640 9607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404EEF-D784-8140-BD50-214B022A5AB5}"/>
                </a:ext>
              </a:extLst>
            </p:cNvPr>
            <p:cNvSpPr txBox="1"/>
            <p:nvPr/>
          </p:nvSpPr>
          <p:spPr>
            <a:xfrm>
              <a:off x="2254582" y="2890950"/>
              <a:ext cx="19575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solidFill>
                    <a:schemeClr val="bg1"/>
                  </a:solidFill>
                </a:rPr>
                <a:t>Sebastes </a:t>
              </a:r>
              <a:r>
                <a:rPr lang="en-US" sz="1400" i="1" dirty="0" err="1">
                  <a:solidFill>
                    <a:schemeClr val="bg1"/>
                  </a:solidFill>
                </a:rPr>
                <a:t>aleutianus</a:t>
              </a:r>
              <a:endParaRPr lang="en-US" sz="1400" i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F55D9EC3-CE14-8C4E-BF1A-2B563486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07" y="163131"/>
            <a:ext cx="3925664" cy="6379203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C4A080B-73D2-F443-A97B-C9C6FCADF17B}"/>
              </a:ext>
            </a:extLst>
          </p:cNvPr>
          <p:cNvSpPr/>
          <p:nvPr/>
        </p:nvSpPr>
        <p:spPr>
          <a:xfrm>
            <a:off x="6503349" y="3044838"/>
            <a:ext cx="1476473" cy="55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39B537-3E8A-8E4B-B765-DC2A3228A684}"/>
              </a:ext>
            </a:extLst>
          </p:cNvPr>
          <p:cNvSpPr txBox="1"/>
          <p:nvPr/>
        </p:nvSpPr>
        <p:spPr>
          <a:xfrm>
            <a:off x="9381439" y="5867143"/>
            <a:ext cx="1935396" cy="311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Sebastes </a:t>
            </a:r>
            <a:r>
              <a:rPr lang="en-US" sz="1400" i="1" dirty="0" err="1">
                <a:solidFill>
                  <a:schemeClr val="bg1"/>
                </a:solidFill>
              </a:rPr>
              <a:t>pinniger</a:t>
            </a:r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0D731A-7EB1-A748-A21E-313DF1157E53}"/>
              </a:ext>
            </a:extLst>
          </p:cNvPr>
          <p:cNvSpPr txBox="1"/>
          <p:nvPr/>
        </p:nvSpPr>
        <p:spPr>
          <a:xfrm>
            <a:off x="7418607" y="315666"/>
            <a:ext cx="111956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>
                <a:solidFill>
                  <a:schemeClr val="bg1"/>
                </a:solidFill>
              </a:rPr>
              <a:t>Sebastes </a:t>
            </a:r>
            <a:r>
              <a:rPr lang="en-US" sz="600" i="1" dirty="0" err="1">
                <a:solidFill>
                  <a:schemeClr val="bg1"/>
                </a:solidFill>
              </a:rPr>
              <a:t>aleutianus</a:t>
            </a:r>
            <a:endParaRPr lang="en-US" sz="600" i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4AD4A4-C0BC-C949-A69F-5E2FC9A7BEBC}"/>
              </a:ext>
            </a:extLst>
          </p:cNvPr>
          <p:cNvSpPr txBox="1"/>
          <p:nvPr/>
        </p:nvSpPr>
        <p:spPr>
          <a:xfrm>
            <a:off x="10255280" y="6175131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R9.4.1</a:t>
            </a:r>
          </a:p>
        </p:txBody>
      </p:sp>
    </p:spTree>
    <p:extLst>
      <p:ext uri="{BB962C8B-B14F-4D97-AF65-F5344CB8AC3E}">
        <p14:creationId xmlns:p14="http://schemas.microsoft.com/office/powerpoint/2010/main" val="769375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6514</TotalTime>
  <Words>1728</Words>
  <Application>Microsoft Macintosh PowerPoint</Application>
  <PresentationFormat>Widescreen</PresentationFormat>
  <Paragraphs>541</Paragraphs>
  <Slides>23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Avenir Book</vt:lpstr>
      <vt:lpstr>Calibri</vt:lpstr>
      <vt:lpstr>Century Gothic</vt:lpstr>
      <vt:lpstr>JrnshvAdvTT86d47313</vt:lpstr>
      <vt:lpstr>Lato</vt:lpstr>
      <vt:lpstr>Wingdings 2</vt:lpstr>
      <vt:lpstr>Quotable</vt:lpstr>
      <vt:lpstr>PowerPoint Presentation</vt:lpstr>
      <vt:lpstr>Brief introduction to CRISPR-Cas systems</vt:lpstr>
      <vt:lpstr>PowerPoint Presentation</vt:lpstr>
      <vt:lpstr>Cas (CRISPR-associated) enzymes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 - Bioinformatics</vt:lpstr>
      <vt:lpstr>PowerPoint Presentation</vt:lpstr>
      <vt:lpstr>Challenges and considerations</vt:lpstr>
      <vt:lpstr>Next steps</vt:lpstr>
      <vt:lpstr>eDNA: free PCR sequencing?</vt:lpstr>
      <vt:lpstr>Test extraction methods: - Phenol-chloroform - Mitochondrial DNA isolation kit</vt:lpstr>
      <vt:lpstr>Potential applications</vt:lpstr>
      <vt:lpstr>PowerPoint Presentation</vt:lpstr>
      <vt:lpstr>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Laca</dc:creator>
  <cp:lastModifiedBy>analaca</cp:lastModifiedBy>
  <cp:revision>59</cp:revision>
  <dcterms:created xsi:type="dcterms:W3CDTF">2021-01-26T04:10:16Z</dcterms:created>
  <dcterms:modified xsi:type="dcterms:W3CDTF">2021-08-24T14:52:38Z</dcterms:modified>
</cp:coreProperties>
</file>